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84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6149C0-C32D-07EF-B902-3431977308DF}" name="Becker, Nichole" initials="BN" userId="S::neb023@shsu.edu::33177326-db84-4346-8ad6-ece9871ace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BD2FA0-2238-4279-9325-AFE9ED4D4F8D}" type="doc">
      <dgm:prSet loTypeId="urn:microsoft.com/office/officeart/2005/8/layout/chevron2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7A44471-9875-4C34-942D-B05FA291D440}">
      <dgm:prSet phldrT="[Text]" custT="1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sz="14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CENTRAL</a:t>
          </a:r>
        </a:p>
      </dgm:t>
    </dgm:pt>
    <dgm:pt modelId="{D5E63EDF-DD64-4F55-8DCB-61644D7CF8BD}" type="parTrans" cxnId="{3A8F5CC5-A4B8-485D-811A-2227C81C0B7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F6BABB6-5132-4F46-8963-CA51B1237928}" type="sibTrans" cxnId="{3A8F5CC5-A4B8-485D-811A-2227C81C0B7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BB67AA8-0768-4020-81C9-0F982C96CF5B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Support leadership, faculty, and staff of the </a:t>
          </a:r>
          <a:r>
            <a:rPr lang="en-US" i="1" u="sng" dirty="0">
              <a:latin typeface="Gill Sans MT" panose="020B0502020104020203" pitchFamily="34" charset="0"/>
            </a:rPr>
            <a:t>entire university </a:t>
          </a:r>
          <a:r>
            <a:rPr lang="en-US" dirty="0">
              <a:latin typeface="Gill Sans MT" panose="020B0502020104020203" pitchFamily="34" charset="0"/>
            </a:rPr>
            <a:t>with company and foundation fundraising</a:t>
          </a:r>
        </a:p>
      </dgm:t>
    </dgm:pt>
    <dgm:pt modelId="{647994EF-DDDC-4A31-A3AA-312EE4D93A7F}" type="parTrans" cxnId="{6B7D2ABE-E1C5-469A-AC0A-4B490FDFBD8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BC7C5F9-5176-42A4-9083-B942C39F3B65}" type="sibTrans" cxnId="{6B7D2ABE-E1C5-469A-AC0A-4B490FDFBD8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4CBCD2D6-F587-4626-BBA8-A2305B143B29}">
      <dgm:prSet phldrT="[Text]" custT="1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sz="14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STRATEGY</a:t>
          </a:r>
        </a:p>
      </dgm:t>
    </dgm:pt>
    <dgm:pt modelId="{A90029AA-A260-4447-9910-BBA9C315673B}" type="parTrans" cxnId="{4224A012-57B1-4438-A7EE-1F3548BE201B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F45D55B7-A324-4E49-AEE7-E1DEFF23686A}" type="sibTrans" cxnId="{4224A012-57B1-4438-A7EE-1F3548BE201B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F8E73E8-654F-4472-A476-ABF15F937AE8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Determine appropriate funders</a:t>
          </a:r>
        </a:p>
      </dgm:t>
    </dgm:pt>
    <dgm:pt modelId="{3B25959A-1C6F-45BA-BEBD-7488EC6A57A8}" type="parTrans" cxnId="{B7E6F82B-5408-4C32-8730-CB4B0EDBC437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F1205D57-4AD1-409C-A216-91A62395F618}" type="sibTrans" cxnId="{B7E6F82B-5408-4C32-8730-CB4B0EDBC437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434D653-EA97-4A6F-AED7-5B58F94329C4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Work together to develop concepts and proposals</a:t>
          </a:r>
        </a:p>
      </dgm:t>
    </dgm:pt>
    <dgm:pt modelId="{84886095-106E-4D89-847A-9899BB2B4184}" type="parTrans" cxnId="{987DD1A3-DD40-4D4A-9D05-91C661B483D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405EEA0-7419-4B80-A370-29AAB2D22659}" type="sibTrans" cxnId="{987DD1A3-DD40-4D4A-9D05-91C661B483D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2DFEB61-0F48-4E86-AB6B-344D8E77FFE1}">
      <dgm:prSet phldrT="[Text]" custT="1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sz="14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APPLY</a:t>
          </a:r>
        </a:p>
      </dgm:t>
    </dgm:pt>
    <dgm:pt modelId="{BB7C13AB-5C11-40A0-8D63-D00F849CC058}" type="parTrans" cxnId="{14639835-4458-4402-B86E-D1F0505F3A9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948A2FC-1328-4AD4-B617-A59A84308696}" type="sibTrans" cxnId="{14639835-4458-4402-B86E-D1F0505F3A9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722C3BD-CFEC-484E-BA02-53DB639EA476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Submit applications on behalf of SHSU and Sam Houston University Foundation</a:t>
          </a:r>
        </a:p>
      </dgm:t>
    </dgm:pt>
    <dgm:pt modelId="{49C38B0E-0A99-4560-817E-3F1273863F9F}" type="parTrans" cxnId="{5D4672CF-97DB-418E-BF67-C0A2B5B5039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D8AD1D7-C2C0-488E-85D9-58B63E360A72}" type="sibTrans" cxnId="{5D4672CF-97DB-418E-BF67-C0A2B5B5039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9C9D5052-C005-4B71-AAD9-D67D5458F074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Collaborate with Office of Research and Sponsored Projects (ORSP)</a:t>
          </a:r>
        </a:p>
      </dgm:t>
    </dgm:pt>
    <dgm:pt modelId="{821F9F91-4F0F-4A9E-A9CC-ED4FB04EE55C}" type="parTrans" cxnId="{03E03167-AA5F-4F24-B938-7E421DDF24E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933CC1D-3301-4B2A-A868-614154B683FF}" type="sibTrans" cxnId="{03E03167-AA5F-4F24-B938-7E421DDF24E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F80BF0D-5494-410F-AC1D-5A8664498D9D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Manage submission deadlines and assist with report submissions</a:t>
          </a:r>
        </a:p>
      </dgm:t>
    </dgm:pt>
    <dgm:pt modelId="{9D216C70-BE49-4A99-B643-4276B4D2498B}" type="parTrans" cxnId="{384B9411-10B8-4CB9-83BD-5C4B8958717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4EC4069-781C-4910-8C47-46D5B5DD7BD5}" type="sibTrans" cxnId="{384B9411-10B8-4CB9-83BD-5C4B8958717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4E6B3D86-A622-474C-9D97-ADDFD3769DBB}">
      <dgm:prSet phldrT="[Text]" custT="1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sz="14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LIASON</a:t>
          </a:r>
        </a:p>
      </dgm:t>
    </dgm:pt>
    <dgm:pt modelId="{E0800266-5647-452C-9C76-1E9EB8F3C9DA}" type="parTrans" cxnId="{D0200AEA-F5CF-4433-A886-B934C71B7BE8}">
      <dgm:prSet/>
      <dgm:spPr/>
      <dgm:t>
        <a:bodyPr/>
        <a:lstStyle/>
        <a:p>
          <a:endParaRPr lang="en-US"/>
        </a:p>
      </dgm:t>
    </dgm:pt>
    <dgm:pt modelId="{DB341DC5-4D2C-4345-8E5B-158FE047BFE2}" type="sibTrans" cxnId="{D0200AEA-F5CF-4433-A886-B934C71B7BE8}">
      <dgm:prSet/>
      <dgm:spPr/>
      <dgm:t>
        <a:bodyPr/>
        <a:lstStyle/>
        <a:p>
          <a:endParaRPr lang="en-US"/>
        </a:p>
      </dgm:t>
    </dgm:pt>
    <dgm:pt modelId="{7A41E189-2BB4-47EB-A63F-87DC246B7E67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Build relationships between SHSU and funders</a:t>
          </a:r>
        </a:p>
      </dgm:t>
    </dgm:pt>
    <dgm:pt modelId="{F8BEA5D2-DCF1-4308-916D-DFE42C787ACE}" type="parTrans" cxnId="{DB40C78F-4BA8-4702-95BF-0A4EEF1DD7D5}">
      <dgm:prSet/>
      <dgm:spPr/>
      <dgm:t>
        <a:bodyPr/>
        <a:lstStyle/>
        <a:p>
          <a:endParaRPr lang="en-US"/>
        </a:p>
      </dgm:t>
    </dgm:pt>
    <dgm:pt modelId="{0967D2BA-BC2F-4D0F-8C4D-A807C74C0A18}" type="sibTrans" cxnId="{DB40C78F-4BA8-4702-95BF-0A4EEF1DD7D5}">
      <dgm:prSet/>
      <dgm:spPr/>
      <dgm:t>
        <a:bodyPr/>
        <a:lstStyle/>
        <a:p>
          <a:endParaRPr lang="en-US"/>
        </a:p>
      </dgm:t>
    </dgm:pt>
    <dgm:pt modelId="{3E0E55A2-A768-444C-A9A5-A2502394B785}" type="pres">
      <dgm:prSet presAssocID="{F6BD2FA0-2238-4279-9325-AFE9ED4D4F8D}" presName="linearFlow" presStyleCnt="0">
        <dgm:presLayoutVars>
          <dgm:dir/>
          <dgm:animLvl val="lvl"/>
          <dgm:resizeHandles val="exact"/>
        </dgm:presLayoutVars>
      </dgm:prSet>
      <dgm:spPr/>
    </dgm:pt>
    <dgm:pt modelId="{8BFA3E26-0AF7-424D-9059-B1D72E040FA3}" type="pres">
      <dgm:prSet presAssocID="{57A44471-9875-4C34-942D-B05FA291D440}" presName="composite" presStyleCnt="0"/>
      <dgm:spPr/>
    </dgm:pt>
    <dgm:pt modelId="{BBCC60B1-DC15-48A8-A2A6-2D7B6903EB5C}" type="pres">
      <dgm:prSet presAssocID="{57A44471-9875-4C34-942D-B05FA291D44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57F7B39-E354-4875-90BC-84A59C56DFCC}" type="pres">
      <dgm:prSet presAssocID="{57A44471-9875-4C34-942D-B05FA291D440}" presName="descendantText" presStyleLbl="alignAcc1" presStyleIdx="0" presStyleCnt="4" custLinFactNeighborX="0" custLinFactNeighborY="-82">
        <dgm:presLayoutVars>
          <dgm:bulletEnabled val="1"/>
        </dgm:presLayoutVars>
      </dgm:prSet>
      <dgm:spPr/>
    </dgm:pt>
    <dgm:pt modelId="{E78F1930-B6E9-465E-A4B1-CB71C2AD7FA4}" type="pres">
      <dgm:prSet presAssocID="{6F6BABB6-5132-4F46-8963-CA51B1237928}" presName="sp" presStyleCnt="0"/>
      <dgm:spPr/>
    </dgm:pt>
    <dgm:pt modelId="{A69B9AA7-0FD8-45C6-BE7A-A11160EF02E9}" type="pres">
      <dgm:prSet presAssocID="{4CBCD2D6-F587-4626-BBA8-A2305B143B29}" presName="composite" presStyleCnt="0"/>
      <dgm:spPr/>
    </dgm:pt>
    <dgm:pt modelId="{28A64FAD-90C1-43B1-B568-58A27EA81BE5}" type="pres">
      <dgm:prSet presAssocID="{4CBCD2D6-F587-4626-BBA8-A2305B143B29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51A99D6-1924-4606-95A8-6C01872CE974}" type="pres">
      <dgm:prSet presAssocID="{4CBCD2D6-F587-4626-BBA8-A2305B143B29}" presName="descendantText" presStyleLbl="alignAcc1" presStyleIdx="1" presStyleCnt="4">
        <dgm:presLayoutVars>
          <dgm:bulletEnabled val="1"/>
        </dgm:presLayoutVars>
      </dgm:prSet>
      <dgm:spPr/>
    </dgm:pt>
    <dgm:pt modelId="{E3B244B5-364E-4273-854E-729CA473DAF7}" type="pres">
      <dgm:prSet presAssocID="{F45D55B7-A324-4E49-AEE7-E1DEFF23686A}" presName="sp" presStyleCnt="0"/>
      <dgm:spPr/>
    </dgm:pt>
    <dgm:pt modelId="{FD28F4EE-77CD-4C32-8687-805D2059B67C}" type="pres">
      <dgm:prSet presAssocID="{4E6B3D86-A622-474C-9D97-ADDFD3769DBB}" presName="composite" presStyleCnt="0"/>
      <dgm:spPr/>
    </dgm:pt>
    <dgm:pt modelId="{6B6400E8-AE13-4F89-A703-AF41EDF7C8F3}" type="pres">
      <dgm:prSet presAssocID="{4E6B3D86-A622-474C-9D97-ADDFD3769DB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781FD0D1-458D-437A-8103-1D1EFDB4FA4C}" type="pres">
      <dgm:prSet presAssocID="{4E6B3D86-A622-474C-9D97-ADDFD3769DBB}" presName="descendantText" presStyleLbl="alignAcc1" presStyleIdx="2" presStyleCnt="4">
        <dgm:presLayoutVars>
          <dgm:bulletEnabled val="1"/>
        </dgm:presLayoutVars>
      </dgm:prSet>
      <dgm:spPr/>
    </dgm:pt>
    <dgm:pt modelId="{10D36E69-469E-43FB-9A22-BA1B8E188AB0}" type="pres">
      <dgm:prSet presAssocID="{DB341DC5-4D2C-4345-8E5B-158FE047BFE2}" presName="sp" presStyleCnt="0"/>
      <dgm:spPr/>
    </dgm:pt>
    <dgm:pt modelId="{391C1836-108F-44A7-B863-FD42AF1C1AF5}" type="pres">
      <dgm:prSet presAssocID="{22DFEB61-0F48-4E86-AB6B-344D8E77FFE1}" presName="composite" presStyleCnt="0"/>
      <dgm:spPr/>
    </dgm:pt>
    <dgm:pt modelId="{EE22B106-A4B2-40F9-B792-685434871D2E}" type="pres">
      <dgm:prSet presAssocID="{22DFEB61-0F48-4E86-AB6B-344D8E77FFE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50333B6-6323-49F2-BF7E-C65B61ACA3AA}" type="pres">
      <dgm:prSet presAssocID="{22DFEB61-0F48-4E86-AB6B-344D8E77FFE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384B9411-10B8-4CB9-83BD-5C4B89587172}" srcId="{22DFEB61-0F48-4E86-AB6B-344D8E77FFE1}" destId="{6F80BF0D-5494-410F-AC1D-5A8664498D9D}" srcOrd="1" destOrd="0" parTransId="{9D216C70-BE49-4A99-B643-4276B4D2498B}" sibTransId="{04EC4069-781C-4910-8C47-46D5B5DD7BD5}"/>
    <dgm:cxn modelId="{4224A012-57B1-4438-A7EE-1F3548BE201B}" srcId="{F6BD2FA0-2238-4279-9325-AFE9ED4D4F8D}" destId="{4CBCD2D6-F587-4626-BBA8-A2305B143B29}" srcOrd="1" destOrd="0" parTransId="{A90029AA-A260-4447-9910-BBA9C315673B}" sibTransId="{F45D55B7-A324-4E49-AEE7-E1DEFF23686A}"/>
    <dgm:cxn modelId="{97FA8416-8F8E-404B-AAED-32D5BA4D08F9}" type="presOf" srcId="{A434D653-EA97-4A6F-AED7-5B58F94329C4}" destId="{651A99D6-1924-4606-95A8-6C01872CE974}" srcOrd="0" destOrd="1" presId="urn:microsoft.com/office/officeart/2005/8/layout/chevron2"/>
    <dgm:cxn modelId="{B7E6F82B-5408-4C32-8730-CB4B0EDBC437}" srcId="{4CBCD2D6-F587-4626-BBA8-A2305B143B29}" destId="{EF8E73E8-654F-4472-A476-ABF15F937AE8}" srcOrd="0" destOrd="0" parTransId="{3B25959A-1C6F-45BA-BEBD-7488EC6A57A8}" sibTransId="{F1205D57-4AD1-409C-A216-91A62395F618}"/>
    <dgm:cxn modelId="{14639835-4458-4402-B86E-D1F0505F3A90}" srcId="{F6BD2FA0-2238-4279-9325-AFE9ED4D4F8D}" destId="{22DFEB61-0F48-4E86-AB6B-344D8E77FFE1}" srcOrd="3" destOrd="0" parTransId="{BB7C13AB-5C11-40A0-8D63-D00F849CC058}" sibTransId="{D948A2FC-1328-4AD4-B617-A59A84308696}"/>
    <dgm:cxn modelId="{943CDB49-2B5F-42CC-ACAF-7CBDDD066615}" type="presOf" srcId="{ABB67AA8-0768-4020-81C9-0F982C96CF5B}" destId="{A57F7B39-E354-4875-90BC-84A59C56DFCC}" srcOrd="0" destOrd="0" presId="urn:microsoft.com/office/officeart/2005/8/layout/chevron2"/>
    <dgm:cxn modelId="{D535844A-10C3-41A0-A7E9-D242D76FB712}" type="presOf" srcId="{57A44471-9875-4C34-942D-B05FA291D440}" destId="{BBCC60B1-DC15-48A8-A2A6-2D7B6903EB5C}" srcOrd="0" destOrd="0" presId="urn:microsoft.com/office/officeart/2005/8/layout/chevron2"/>
    <dgm:cxn modelId="{4029564E-6D85-4C5C-8B4C-58A0EA793659}" type="presOf" srcId="{4CBCD2D6-F587-4626-BBA8-A2305B143B29}" destId="{28A64FAD-90C1-43B1-B568-58A27EA81BE5}" srcOrd="0" destOrd="0" presId="urn:microsoft.com/office/officeart/2005/8/layout/chevron2"/>
    <dgm:cxn modelId="{03E03167-AA5F-4F24-B938-7E421DDF24E8}" srcId="{4CBCD2D6-F587-4626-BBA8-A2305B143B29}" destId="{9C9D5052-C005-4B71-AAD9-D67D5458F074}" srcOrd="2" destOrd="0" parTransId="{821F9F91-4F0F-4A9E-A9CC-ED4FB04EE55C}" sibTransId="{3933CC1D-3301-4B2A-A868-614154B683FF}"/>
    <dgm:cxn modelId="{066BB96D-8780-4716-8EE8-C31814C4BC80}" type="presOf" srcId="{2722C3BD-CFEC-484E-BA02-53DB639EA476}" destId="{E50333B6-6323-49F2-BF7E-C65B61ACA3AA}" srcOrd="0" destOrd="0" presId="urn:microsoft.com/office/officeart/2005/8/layout/chevron2"/>
    <dgm:cxn modelId="{B161727C-DE86-404C-8AF8-DCEE22E3A0EC}" type="presOf" srcId="{EF8E73E8-654F-4472-A476-ABF15F937AE8}" destId="{651A99D6-1924-4606-95A8-6C01872CE974}" srcOrd="0" destOrd="0" presId="urn:microsoft.com/office/officeart/2005/8/layout/chevron2"/>
    <dgm:cxn modelId="{DB40C78F-4BA8-4702-95BF-0A4EEF1DD7D5}" srcId="{4E6B3D86-A622-474C-9D97-ADDFD3769DBB}" destId="{7A41E189-2BB4-47EB-A63F-87DC246B7E67}" srcOrd="0" destOrd="0" parTransId="{F8BEA5D2-DCF1-4308-916D-DFE42C787ACE}" sibTransId="{0967D2BA-BC2F-4D0F-8C4D-A807C74C0A18}"/>
    <dgm:cxn modelId="{B0E492A1-5CB6-49C2-A879-9BD073771707}" type="presOf" srcId="{F6BD2FA0-2238-4279-9325-AFE9ED4D4F8D}" destId="{3E0E55A2-A768-444C-A9A5-A2502394B785}" srcOrd="0" destOrd="0" presId="urn:microsoft.com/office/officeart/2005/8/layout/chevron2"/>
    <dgm:cxn modelId="{987DD1A3-DD40-4D4A-9D05-91C661B483D8}" srcId="{4CBCD2D6-F587-4626-BBA8-A2305B143B29}" destId="{A434D653-EA97-4A6F-AED7-5B58F94329C4}" srcOrd="1" destOrd="0" parTransId="{84886095-106E-4D89-847A-9899BB2B4184}" sibTransId="{E405EEA0-7419-4B80-A370-29AAB2D22659}"/>
    <dgm:cxn modelId="{6B7D2ABE-E1C5-469A-AC0A-4B490FDFBD8F}" srcId="{57A44471-9875-4C34-942D-B05FA291D440}" destId="{ABB67AA8-0768-4020-81C9-0F982C96CF5B}" srcOrd="0" destOrd="0" parTransId="{647994EF-DDDC-4A31-A3AA-312EE4D93A7F}" sibTransId="{3BC7C5F9-5176-42A4-9083-B942C39F3B65}"/>
    <dgm:cxn modelId="{5CC267BF-BD80-4961-B140-13C531B38E85}" type="presOf" srcId="{4E6B3D86-A622-474C-9D97-ADDFD3769DBB}" destId="{6B6400E8-AE13-4F89-A703-AF41EDF7C8F3}" srcOrd="0" destOrd="0" presId="urn:microsoft.com/office/officeart/2005/8/layout/chevron2"/>
    <dgm:cxn modelId="{D72880C2-2E43-42E8-998F-8BBBDDA1EEEF}" type="presOf" srcId="{6F80BF0D-5494-410F-AC1D-5A8664498D9D}" destId="{E50333B6-6323-49F2-BF7E-C65B61ACA3AA}" srcOrd="0" destOrd="1" presId="urn:microsoft.com/office/officeart/2005/8/layout/chevron2"/>
    <dgm:cxn modelId="{3A8F5CC5-A4B8-485D-811A-2227C81C0B76}" srcId="{F6BD2FA0-2238-4279-9325-AFE9ED4D4F8D}" destId="{57A44471-9875-4C34-942D-B05FA291D440}" srcOrd="0" destOrd="0" parTransId="{D5E63EDF-DD64-4F55-8DCB-61644D7CF8BD}" sibTransId="{6F6BABB6-5132-4F46-8963-CA51B1237928}"/>
    <dgm:cxn modelId="{5D4672CF-97DB-418E-BF67-C0A2B5B50394}" srcId="{22DFEB61-0F48-4E86-AB6B-344D8E77FFE1}" destId="{2722C3BD-CFEC-484E-BA02-53DB639EA476}" srcOrd="0" destOrd="0" parTransId="{49C38B0E-0A99-4560-817E-3F1273863F9F}" sibTransId="{DD8AD1D7-C2C0-488E-85D9-58B63E360A72}"/>
    <dgm:cxn modelId="{D1827DE2-4650-4EEC-BA85-6D41F50D5C23}" type="presOf" srcId="{9C9D5052-C005-4B71-AAD9-D67D5458F074}" destId="{651A99D6-1924-4606-95A8-6C01872CE974}" srcOrd="0" destOrd="2" presId="urn:microsoft.com/office/officeart/2005/8/layout/chevron2"/>
    <dgm:cxn modelId="{A2C9D2E5-CA1E-4CF1-BE63-9F55F2F733F6}" type="presOf" srcId="{22DFEB61-0F48-4E86-AB6B-344D8E77FFE1}" destId="{EE22B106-A4B2-40F9-B792-685434871D2E}" srcOrd="0" destOrd="0" presId="urn:microsoft.com/office/officeart/2005/8/layout/chevron2"/>
    <dgm:cxn modelId="{D0200AEA-F5CF-4433-A886-B934C71B7BE8}" srcId="{F6BD2FA0-2238-4279-9325-AFE9ED4D4F8D}" destId="{4E6B3D86-A622-474C-9D97-ADDFD3769DBB}" srcOrd="2" destOrd="0" parTransId="{E0800266-5647-452C-9C76-1E9EB8F3C9DA}" sibTransId="{DB341DC5-4D2C-4345-8E5B-158FE047BFE2}"/>
    <dgm:cxn modelId="{D672B5F7-8BF8-469C-9D0E-DC1A59D235CD}" type="presOf" srcId="{7A41E189-2BB4-47EB-A63F-87DC246B7E67}" destId="{781FD0D1-458D-437A-8103-1D1EFDB4FA4C}" srcOrd="0" destOrd="0" presId="urn:microsoft.com/office/officeart/2005/8/layout/chevron2"/>
    <dgm:cxn modelId="{BADF7620-6379-4423-A429-D16C88300E0E}" type="presParOf" srcId="{3E0E55A2-A768-444C-A9A5-A2502394B785}" destId="{8BFA3E26-0AF7-424D-9059-B1D72E040FA3}" srcOrd="0" destOrd="0" presId="urn:microsoft.com/office/officeart/2005/8/layout/chevron2"/>
    <dgm:cxn modelId="{DB6C4321-CF94-40D0-AFBF-CF0C13625150}" type="presParOf" srcId="{8BFA3E26-0AF7-424D-9059-B1D72E040FA3}" destId="{BBCC60B1-DC15-48A8-A2A6-2D7B6903EB5C}" srcOrd="0" destOrd="0" presId="urn:microsoft.com/office/officeart/2005/8/layout/chevron2"/>
    <dgm:cxn modelId="{D99D467E-615F-4EF2-9B2B-B277EEB7FF12}" type="presParOf" srcId="{8BFA3E26-0AF7-424D-9059-B1D72E040FA3}" destId="{A57F7B39-E354-4875-90BC-84A59C56DFCC}" srcOrd="1" destOrd="0" presId="urn:microsoft.com/office/officeart/2005/8/layout/chevron2"/>
    <dgm:cxn modelId="{C68195E2-4DF3-41BB-888F-DE49C3490C2F}" type="presParOf" srcId="{3E0E55A2-A768-444C-A9A5-A2502394B785}" destId="{E78F1930-B6E9-465E-A4B1-CB71C2AD7FA4}" srcOrd="1" destOrd="0" presId="urn:microsoft.com/office/officeart/2005/8/layout/chevron2"/>
    <dgm:cxn modelId="{F5E11C52-E12C-4A02-AC20-25D8ABFFBCE9}" type="presParOf" srcId="{3E0E55A2-A768-444C-A9A5-A2502394B785}" destId="{A69B9AA7-0FD8-45C6-BE7A-A11160EF02E9}" srcOrd="2" destOrd="0" presId="urn:microsoft.com/office/officeart/2005/8/layout/chevron2"/>
    <dgm:cxn modelId="{B4888E4A-5491-4E3D-A827-BCE179A7C653}" type="presParOf" srcId="{A69B9AA7-0FD8-45C6-BE7A-A11160EF02E9}" destId="{28A64FAD-90C1-43B1-B568-58A27EA81BE5}" srcOrd="0" destOrd="0" presId="urn:microsoft.com/office/officeart/2005/8/layout/chevron2"/>
    <dgm:cxn modelId="{579A886B-89E6-4344-89FB-B8EA3883F7DA}" type="presParOf" srcId="{A69B9AA7-0FD8-45C6-BE7A-A11160EF02E9}" destId="{651A99D6-1924-4606-95A8-6C01872CE974}" srcOrd="1" destOrd="0" presId="urn:microsoft.com/office/officeart/2005/8/layout/chevron2"/>
    <dgm:cxn modelId="{D0C2CDA8-6BEA-4C93-9A19-14DCEB943846}" type="presParOf" srcId="{3E0E55A2-A768-444C-A9A5-A2502394B785}" destId="{E3B244B5-364E-4273-854E-729CA473DAF7}" srcOrd="3" destOrd="0" presId="urn:microsoft.com/office/officeart/2005/8/layout/chevron2"/>
    <dgm:cxn modelId="{2AD381B6-53DF-4D14-897C-B4DDC1DF857C}" type="presParOf" srcId="{3E0E55A2-A768-444C-A9A5-A2502394B785}" destId="{FD28F4EE-77CD-4C32-8687-805D2059B67C}" srcOrd="4" destOrd="0" presId="urn:microsoft.com/office/officeart/2005/8/layout/chevron2"/>
    <dgm:cxn modelId="{B6666583-DCC4-4E6F-8A27-B723FCD0B4EC}" type="presParOf" srcId="{FD28F4EE-77CD-4C32-8687-805D2059B67C}" destId="{6B6400E8-AE13-4F89-A703-AF41EDF7C8F3}" srcOrd="0" destOrd="0" presId="urn:microsoft.com/office/officeart/2005/8/layout/chevron2"/>
    <dgm:cxn modelId="{2ABFF612-E585-4ED0-B718-22636C7994DA}" type="presParOf" srcId="{FD28F4EE-77CD-4C32-8687-805D2059B67C}" destId="{781FD0D1-458D-437A-8103-1D1EFDB4FA4C}" srcOrd="1" destOrd="0" presId="urn:microsoft.com/office/officeart/2005/8/layout/chevron2"/>
    <dgm:cxn modelId="{D4F04F25-2605-47C8-9A0E-27CDBDB038EB}" type="presParOf" srcId="{3E0E55A2-A768-444C-A9A5-A2502394B785}" destId="{10D36E69-469E-43FB-9A22-BA1B8E188AB0}" srcOrd="5" destOrd="0" presId="urn:microsoft.com/office/officeart/2005/8/layout/chevron2"/>
    <dgm:cxn modelId="{0E79AF31-E71D-44A0-8B8B-CB62F0949BFE}" type="presParOf" srcId="{3E0E55A2-A768-444C-A9A5-A2502394B785}" destId="{391C1836-108F-44A7-B863-FD42AF1C1AF5}" srcOrd="6" destOrd="0" presId="urn:microsoft.com/office/officeart/2005/8/layout/chevron2"/>
    <dgm:cxn modelId="{B0848AC0-1048-4269-91A2-F008BEC6CF1B}" type="presParOf" srcId="{391C1836-108F-44A7-B863-FD42AF1C1AF5}" destId="{EE22B106-A4B2-40F9-B792-685434871D2E}" srcOrd="0" destOrd="0" presId="urn:microsoft.com/office/officeart/2005/8/layout/chevron2"/>
    <dgm:cxn modelId="{86031EA8-435C-46AB-B446-33ABAAD50FA0}" type="presParOf" srcId="{391C1836-108F-44A7-B863-FD42AF1C1AF5}" destId="{E50333B6-6323-49F2-BF7E-C65B61ACA3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86D3-1689-4296-B29F-D515CA5D9F62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</dgm:pt>
    <dgm:pt modelId="{8ECA6AF7-4599-4E82-B551-BEFC2F25AC80}">
      <dgm:prSet phldrT="[Text]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Similar to a gift</a:t>
          </a:r>
        </a:p>
      </dgm:t>
    </dgm:pt>
    <dgm:pt modelId="{F055A248-F5A8-4C34-9924-15BE89CCBD19}" type="parTrans" cxnId="{836F6A99-0B64-4C9B-8EC4-6FF338E8080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B4A6D1EF-9F6E-4B5F-AEBD-10F49211472C}" type="sibTrans" cxnId="{836F6A99-0B64-4C9B-8EC4-6FF338E8080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1CF9E606-75FC-4845-9B5A-23A3313D0AE4}">
      <dgm:prSet phldrT="[Text]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Similar to government grants</a:t>
          </a:r>
        </a:p>
      </dgm:t>
    </dgm:pt>
    <dgm:pt modelId="{A36A1A12-0560-4495-9C8D-FEC03B1EA8D4}" type="parTrans" cxnId="{FDE5C1CA-5C66-4D63-81D6-41A3D3177DC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7884247-2F6F-4FAD-933F-577B4998095D}" type="sibTrans" cxnId="{FDE5C1CA-5C66-4D63-81D6-41A3D3177DC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A3B05C6-8C1C-4EC8-8B66-763BBB14949A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Like private gifts from individuals, people who give them are motivated to improve the world (charitable purpose); they count as part of a foundation’s “payout” or as a tax deduction for a corporation. </a:t>
          </a:r>
        </a:p>
      </dgm:t>
    </dgm:pt>
    <dgm:pt modelId="{5D7E9999-ADFD-4BA4-9A34-A8742D745C3F}" type="parTrans" cxnId="{739B5FEF-393B-4313-8865-8F28DBD26A8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BAD08D26-5507-4968-B872-71B6E2FA149B}" type="sibTrans" cxnId="{739B5FEF-393B-4313-8865-8F28DBD26A8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C96A924-556A-4993-B5C1-7396F555C76B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They typically have clear purposes, budgets, and timelines</a:t>
          </a:r>
        </a:p>
      </dgm:t>
    </dgm:pt>
    <dgm:pt modelId="{5BDC2855-9A0D-48A4-B7B2-F03E9E7B7A39}" type="parTrans" cxnId="{8113F3B8-B714-4DE6-9CA8-274C27CB146D}">
      <dgm:prSet/>
      <dgm:spPr/>
      <dgm:t>
        <a:bodyPr/>
        <a:lstStyle/>
        <a:p>
          <a:endParaRPr lang="en-US"/>
        </a:p>
      </dgm:t>
    </dgm:pt>
    <dgm:pt modelId="{F2A3ADD6-E42B-4616-813E-32BA4868DEF0}" type="sibTrans" cxnId="{8113F3B8-B714-4DE6-9CA8-274C27CB146D}">
      <dgm:prSet/>
      <dgm:spPr/>
      <dgm:t>
        <a:bodyPr/>
        <a:lstStyle/>
        <a:p>
          <a:endParaRPr lang="en-US"/>
        </a:p>
      </dgm:t>
    </dgm:pt>
    <dgm:pt modelId="{B798E858-6F21-4843-9E76-55304F5C13EA}">
      <dgm:prSet phldrT="[Text]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Philanthropic Grants</a:t>
          </a:r>
        </a:p>
      </dgm:t>
    </dgm:pt>
    <dgm:pt modelId="{DC82947E-B3B7-46EB-B904-E87263A39B4C}" type="parTrans" cxnId="{A0C3D8D8-BA93-413D-849E-693D504454CA}">
      <dgm:prSet/>
      <dgm:spPr/>
      <dgm:t>
        <a:bodyPr/>
        <a:lstStyle/>
        <a:p>
          <a:endParaRPr lang="en-US"/>
        </a:p>
      </dgm:t>
    </dgm:pt>
    <dgm:pt modelId="{3AECC490-176C-4FEA-AF0F-F0A197674903}" type="sibTrans" cxnId="{A0C3D8D8-BA93-413D-849E-693D504454CA}">
      <dgm:prSet/>
      <dgm:spPr/>
      <dgm:t>
        <a:bodyPr/>
        <a:lstStyle/>
        <a:p>
          <a:endParaRPr lang="en-US"/>
        </a:p>
      </dgm:t>
    </dgm:pt>
    <dgm:pt modelId="{34151833-83BC-467B-A922-882C4E68F25F}">
      <dgm:prSet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dirty="0">
              <a:latin typeface="Gill Sans MT" panose="020B0502020104020203" pitchFamily="34" charset="0"/>
            </a:rPr>
            <a:t>are cash or in-kind gifts from a foundation, corporation, or other non-government organization, gifted in order to achieve a </a:t>
          </a:r>
          <a:r>
            <a:rPr lang="en-US" b="1" dirty="0">
              <a:latin typeface="Gill Sans MT" panose="020B0502020104020203" pitchFamily="34" charset="0"/>
            </a:rPr>
            <a:t>charitable purpose</a:t>
          </a:r>
          <a:r>
            <a:rPr lang="en-US" dirty="0">
              <a:latin typeface="Gill Sans MT" panose="020B0502020104020203" pitchFamily="34" charset="0"/>
            </a:rPr>
            <a:t>. </a:t>
          </a:r>
        </a:p>
      </dgm:t>
    </dgm:pt>
    <dgm:pt modelId="{89EC18C0-CAF5-4FEF-82D2-46BFDEF52519}" type="parTrans" cxnId="{D0463750-4F3B-48ED-953A-D2C0E48AAB9A}">
      <dgm:prSet/>
      <dgm:spPr/>
      <dgm:t>
        <a:bodyPr/>
        <a:lstStyle/>
        <a:p>
          <a:endParaRPr lang="en-US"/>
        </a:p>
      </dgm:t>
    </dgm:pt>
    <dgm:pt modelId="{AC5C3E68-2C24-4532-9788-114A490B6061}" type="sibTrans" cxnId="{D0463750-4F3B-48ED-953A-D2C0E48AAB9A}">
      <dgm:prSet/>
      <dgm:spPr/>
      <dgm:t>
        <a:bodyPr/>
        <a:lstStyle/>
        <a:p>
          <a:endParaRPr lang="en-US"/>
        </a:p>
      </dgm:t>
    </dgm:pt>
    <dgm:pt modelId="{C1B2B77E-4B00-4DD0-B8F8-D17766ECF147}" type="pres">
      <dgm:prSet presAssocID="{0CC586D3-1689-4296-B29F-D515CA5D9F62}" presName="linear" presStyleCnt="0">
        <dgm:presLayoutVars>
          <dgm:dir/>
          <dgm:animLvl val="lvl"/>
          <dgm:resizeHandles val="exact"/>
        </dgm:presLayoutVars>
      </dgm:prSet>
      <dgm:spPr/>
    </dgm:pt>
    <dgm:pt modelId="{E90205D8-9945-43BC-B189-BFDD964F24E0}" type="pres">
      <dgm:prSet presAssocID="{B798E858-6F21-4843-9E76-55304F5C13EA}" presName="parentLin" presStyleCnt="0"/>
      <dgm:spPr/>
    </dgm:pt>
    <dgm:pt modelId="{7E1C6E68-1FEA-465B-9817-9C9D48C9AFA3}" type="pres">
      <dgm:prSet presAssocID="{B798E858-6F21-4843-9E76-55304F5C13EA}" presName="parentLeftMargin" presStyleLbl="node1" presStyleIdx="0" presStyleCnt="3"/>
      <dgm:spPr/>
    </dgm:pt>
    <dgm:pt modelId="{BCAC7643-A03D-49B8-920E-9EC5880C5ABA}" type="pres">
      <dgm:prSet presAssocID="{B798E858-6F21-4843-9E76-55304F5C13E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AFAF476-BE29-47FD-A925-977B3BF2F9FD}" type="pres">
      <dgm:prSet presAssocID="{B798E858-6F21-4843-9E76-55304F5C13EA}" presName="negativeSpace" presStyleCnt="0"/>
      <dgm:spPr/>
    </dgm:pt>
    <dgm:pt modelId="{CCDE98D6-9AC5-494A-99F5-EFDAB0646179}" type="pres">
      <dgm:prSet presAssocID="{B798E858-6F21-4843-9E76-55304F5C13EA}" presName="childText" presStyleLbl="conFgAcc1" presStyleIdx="0" presStyleCnt="3">
        <dgm:presLayoutVars>
          <dgm:bulletEnabled val="1"/>
        </dgm:presLayoutVars>
      </dgm:prSet>
      <dgm:spPr/>
    </dgm:pt>
    <dgm:pt modelId="{D14C5BD3-72AB-49B3-9DD3-504D42DEA3A2}" type="pres">
      <dgm:prSet presAssocID="{3AECC490-176C-4FEA-AF0F-F0A197674903}" presName="spaceBetweenRectangles" presStyleCnt="0"/>
      <dgm:spPr/>
    </dgm:pt>
    <dgm:pt modelId="{6083B8AB-89D3-4373-97B9-BDE236DD1EAB}" type="pres">
      <dgm:prSet presAssocID="{8ECA6AF7-4599-4E82-B551-BEFC2F25AC80}" presName="parentLin" presStyleCnt="0"/>
      <dgm:spPr/>
    </dgm:pt>
    <dgm:pt modelId="{2FC62608-4925-4EE7-B801-C4F6266231F2}" type="pres">
      <dgm:prSet presAssocID="{8ECA6AF7-4599-4E82-B551-BEFC2F25AC80}" presName="parentLeftMargin" presStyleLbl="node1" presStyleIdx="0" presStyleCnt="3"/>
      <dgm:spPr/>
    </dgm:pt>
    <dgm:pt modelId="{D497CCBD-FFB5-4BAE-B0EF-9784AE5AA93A}" type="pres">
      <dgm:prSet presAssocID="{8ECA6AF7-4599-4E82-B551-BEFC2F25AC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59B14D-A12F-4FBF-877B-957282476397}" type="pres">
      <dgm:prSet presAssocID="{8ECA6AF7-4599-4E82-B551-BEFC2F25AC80}" presName="negativeSpace" presStyleCnt="0"/>
      <dgm:spPr/>
    </dgm:pt>
    <dgm:pt modelId="{344B18FA-A51D-415D-92FD-43C02F6D37D2}" type="pres">
      <dgm:prSet presAssocID="{8ECA6AF7-4599-4E82-B551-BEFC2F25AC80}" presName="childText" presStyleLbl="conFgAcc1" presStyleIdx="1" presStyleCnt="3">
        <dgm:presLayoutVars>
          <dgm:bulletEnabled val="1"/>
        </dgm:presLayoutVars>
      </dgm:prSet>
      <dgm:spPr/>
    </dgm:pt>
    <dgm:pt modelId="{FE7BD903-A40C-4676-BDFC-276E7358440C}" type="pres">
      <dgm:prSet presAssocID="{B4A6D1EF-9F6E-4B5F-AEBD-10F49211472C}" presName="spaceBetweenRectangles" presStyleCnt="0"/>
      <dgm:spPr/>
    </dgm:pt>
    <dgm:pt modelId="{5767405B-8AAE-4570-85FC-FC047C7E3EAA}" type="pres">
      <dgm:prSet presAssocID="{1CF9E606-75FC-4845-9B5A-23A3313D0AE4}" presName="parentLin" presStyleCnt="0"/>
      <dgm:spPr/>
    </dgm:pt>
    <dgm:pt modelId="{6CECB518-09E7-4CCC-A075-AA3941E6ACB3}" type="pres">
      <dgm:prSet presAssocID="{1CF9E606-75FC-4845-9B5A-23A3313D0AE4}" presName="parentLeftMargin" presStyleLbl="node1" presStyleIdx="1" presStyleCnt="3"/>
      <dgm:spPr/>
    </dgm:pt>
    <dgm:pt modelId="{0AD32805-1607-4CC3-9B9B-F571C6907085}" type="pres">
      <dgm:prSet presAssocID="{1CF9E606-75FC-4845-9B5A-23A3313D0AE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A8051BE-BC38-422B-B8EA-CC88B08DB34F}" type="pres">
      <dgm:prSet presAssocID="{1CF9E606-75FC-4845-9B5A-23A3313D0AE4}" presName="negativeSpace" presStyleCnt="0"/>
      <dgm:spPr/>
    </dgm:pt>
    <dgm:pt modelId="{D20CB8B9-64B5-42D3-8715-49330EF1A685}" type="pres">
      <dgm:prSet presAssocID="{1CF9E606-75FC-4845-9B5A-23A3313D0AE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32E70B-40BA-4A42-A13B-788EC4ED3979}" type="presOf" srcId="{0A3B05C6-8C1C-4EC8-8B66-763BBB14949A}" destId="{344B18FA-A51D-415D-92FD-43C02F6D37D2}" srcOrd="0" destOrd="0" presId="urn:microsoft.com/office/officeart/2005/8/layout/list1"/>
    <dgm:cxn modelId="{3246DB2B-68B6-4432-9EF3-DB372D2FFD3F}" type="presOf" srcId="{B798E858-6F21-4843-9E76-55304F5C13EA}" destId="{7E1C6E68-1FEA-465B-9817-9C9D48C9AFA3}" srcOrd="0" destOrd="0" presId="urn:microsoft.com/office/officeart/2005/8/layout/list1"/>
    <dgm:cxn modelId="{D0463750-4F3B-48ED-953A-D2C0E48AAB9A}" srcId="{B798E858-6F21-4843-9E76-55304F5C13EA}" destId="{34151833-83BC-467B-A922-882C4E68F25F}" srcOrd="0" destOrd="0" parTransId="{89EC18C0-CAF5-4FEF-82D2-46BFDEF52519}" sibTransId="{AC5C3E68-2C24-4532-9788-114A490B6061}"/>
    <dgm:cxn modelId="{316A535E-F522-4474-99CB-564341245DFA}" type="presOf" srcId="{8ECA6AF7-4599-4E82-B551-BEFC2F25AC80}" destId="{2FC62608-4925-4EE7-B801-C4F6266231F2}" srcOrd="0" destOrd="0" presId="urn:microsoft.com/office/officeart/2005/8/layout/list1"/>
    <dgm:cxn modelId="{46A1FD61-B698-47FC-B980-FAF911795A56}" type="presOf" srcId="{1CF9E606-75FC-4845-9B5A-23A3313D0AE4}" destId="{6CECB518-09E7-4CCC-A075-AA3941E6ACB3}" srcOrd="0" destOrd="0" presId="urn:microsoft.com/office/officeart/2005/8/layout/list1"/>
    <dgm:cxn modelId="{1A786A8F-0A84-404F-9FFA-5E9B91A28C58}" type="presOf" srcId="{0CC586D3-1689-4296-B29F-D515CA5D9F62}" destId="{C1B2B77E-4B00-4DD0-B8F8-D17766ECF147}" srcOrd="0" destOrd="0" presId="urn:microsoft.com/office/officeart/2005/8/layout/list1"/>
    <dgm:cxn modelId="{1E7B1B97-108D-4C37-A7AE-021BA7A977D9}" type="presOf" srcId="{1CF9E606-75FC-4845-9B5A-23A3313D0AE4}" destId="{0AD32805-1607-4CC3-9B9B-F571C6907085}" srcOrd="1" destOrd="0" presId="urn:microsoft.com/office/officeart/2005/8/layout/list1"/>
    <dgm:cxn modelId="{836F6A99-0B64-4C9B-8EC4-6FF338E8080E}" srcId="{0CC586D3-1689-4296-B29F-D515CA5D9F62}" destId="{8ECA6AF7-4599-4E82-B551-BEFC2F25AC80}" srcOrd="1" destOrd="0" parTransId="{F055A248-F5A8-4C34-9924-15BE89CCBD19}" sibTransId="{B4A6D1EF-9F6E-4B5F-AEBD-10F49211472C}"/>
    <dgm:cxn modelId="{921249AC-8EF5-432E-AB53-54FAE0100AFB}" type="presOf" srcId="{AC96A924-556A-4993-B5C1-7396F555C76B}" destId="{D20CB8B9-64B5-42D3-8715-49330EF1A685}" srcOrd="0" destOrd="0" presId="urn:microsoft.com/office/officeart/2005/8/layout/list1"/>
    <dgm:cxn modelId="{8F6ED8B6-6672-4BAA-9988-A6C8E92E5369}" type="presOf" srcId="{8ECA6AF7-4599-4E82-B551-BEFC2F25AC80}" destId="{D497CCBD-FFB5-4BAE-B0EF-9784AE5AA93A}" srcOrd="1" destOrd="0" presId="urn:microsoft.com/office/officeart/2005/8/layout/list1"/>
    <dgm:cxn modelId="{8113F3B8-B714-4DE6-9CA8-274C27CB146D}" srcId="{1CF9E606-75FC-4845-9B5A-23A3313D0AE4}" destId="{AC96A924-556A-4993-B5C1-7396F555C76B}" srcOrd="0" destOrd="0" parTransId="{5BDC2855-9A0D-48A4-B7B2-F03E9E7B7A39}" sibTransId="{F2A3ADD6-E42B-4616-813E-32BA4868DEF0}"/>
    <dgm:cxn modelId="{D790FAB8-FAFC-4015-A854-4CACF92A8A7E}" type="presOf" srcId="{34151833-83BC-467B-A922-882C4E68F25F}" destId="{CCDE98D6-9AC5-494A-99F5-EFDAB0646179}" srcOrd="0" destOrd="0" presId="urn:microsoft.com/office/officeart/2005/8/layout/list1"/>
    <dgm:cxn modelId="{FDE5C1CA-5C66-4D63-81D6-41A3D3177DCE}" srcId="{0CC586D3-1689-4296-B29F-D515CA5D9F62}" destId="{1CF9E606-75FC-4845-9B5A-23A3313D0AE4}" srcOrd="2" destOrd="0" parTransId="{A36A1A12-0560-4495-9C8D-FEC03B1EA8D4}" sibTransId="{E7884247-2F6F-4FAD-933F-577B4998095D}"/>
    <dgm:cxn modelId="{E3C402D2-1882-4BB6-9D18-5FCE84CF0CF9}" type="presOf" srcId="{B798E858-6F21-4843-9E76-55304F5C13EA}" destId="{BCAC7643-A03D-49B8-920E-9EC5880C5ABA}" srcOrd="1" destOrd="0" presId="urn:microsoft.com/office/officeart/2005/8/layout/list1"/>
    <dgm:cxn modelId="{A0C3D8D8-BA93-413D-849E-693D504454CA}" srcId="{0CC586D3-1689-4296-B29F-D515CA5D9F62}" destId="{B798E858-6F21-4843-9E76-55304F5C13EA}" srcOrd="0" destOrd="0" parTransId="{DC82947E-B3B7-46EB-B904-E87263A39B4C}" sibTransId="{3AECC490-176C-4FEA-AF0F-F0A197674903}"/>
    <dgm:cxn modelId="{739B5FEF-393B-4313-8865-8F28DBD26A8D}" srcId="{8ECA6AF7-4599-4E82-B551-BEFC2F25AC80}" destId="{0A3B05C6-8C1C-4EC8-8B66-763BBB14949A}" srcOrd="0" destOrd="0" parTransId="{5D7E9999-ADFD-4BA4-9A34-A8742D745C3F}" sibTransId="{BAD08D26-5507-4968-B872-71B6E2FA149B}"/>
    <dgm:cxn modelId="{8201115C-B169-4272-B731-EAD6E39A4B7F}" type="presParOf" srcId="{C1B2B77E-4B00-4DD0-B8F8-D17766ECF147}" destId="{E90205D8-9945-43BC-B189-BFDD964F24E0}" srcOrd="0" destOrd="0" presId="urn:microsoft.com/office/officeart/2005/8/layout/list1"/>
    <dgm:cxn modelId="{44A71DC8-86BC-4A1D-A865-9A2411093C68}" type="presParOf" srcId="{E90205D8-9945-43BC-B189-BFDD964F24E0}" destId="{7E1C6E68-1FEA-465B-9817-9C9D48C9AFA3}" srcOrd="0" destOrd="0" presId="urn:microsoft.com/office/officeart/2005/8/layout/list1"/>
    <dgm:cxn modelId="{FC2C3721-4A81-406D-A6EA-1CC651D59C76}" type="presParOf" srcId="{E90205D8-9945-43BC-B189-BFDD964F24E0}" destId="{BCAC7643-A03D-49B8-920E-9EC5880C5ABA}" srcOrd="1" destOrd="0" presId="urn:microsoft.com/office/officeart/2005/8/layout/list1"/>
    <dgm:cxn modelId="{19E26AED-3E58-48C6-ADB8-B814E87D57B8}" type="presParOf" srcId="{C1B2B77E-4B00-4DD0-B8F8-D17766ECF147}" destId="{0AFAF476-BE29-47FD-A925-977B3BF2F9FD}" srcOrd="1" destOrd="0" presId="urn:microsoft.com/office/officeart/2005/8/layout/list1"/>
    <dgm:cxn modelId="{3E1D14F9-DBB8-45F3-A5C2-D7F309BF628F}" type="presParOf" srcId="{C1B2B77E-4B00-4DD0-B8F8-D17766ECF147}" destId="{CCDE98D6-9AC5-494A-99F5-EFDAB0646179}" srcOrd="2" destOrd="0" presId="urn:microsoft.com/office/officeart/2005/8/layout/list1"/>
    <dgm:cxn modelId="{2FE4D77D-D111-47DB-A54D-9C6E4D45330B}" type="presParOf" srcId="{C1B2B77E-4B00-4DD0-B8F8-D17766ECF147}" destId="{D14C5BD3-72AB-49B3-9DD3-504D42DEA3A2}" srcOrd="3" destOrd="0" presId="urn:microsoft.com/office/officeart/2005/8/layout/list1"/>
    <dgm:cxn modelId="{AE1F4541-35A5-437A-950F-97739F1A5B3A}" type="presParOf" srcId="{C1B2B77E-4B00-4DD0-B8F8-D17766ECF147}" destId="{6083B8AB-89D3-4373-97B9-BDE236DD1EAB}" srcOrd="4" destOrd="0" presId="urn:microsoft.com/office/officeart/2005/8/layout/list1"/>
    <dgm:cxn modelId="{C9890B75-B065-4EF4-B579-FA621F021DBB}" type="presParOf" srcId="{6083B8AB-89D3-4373-97B9-BDE236DD1EAB}" destId="{2FC62608-4925-4EE7-B801-C4F6266231F2}" srcOrd="0" destOrd="0" presId="urn:microsoft.com/office/officeart/2005/8/layout/list1"/>
    <dgm:cxn modelId="{AB7681F6-F74F-494E-B50B-CEBE6A0F962E}" type="presParOf" srcId="{6083B8AB-89D3-4373-97B9-BDE236DD1EAB}" destId="{D497CCBD-FFB5-4BAE-B0EF-9784AE5AA93A}" srcOrd="1" destOrd="0" presId="urn:microsoft.com/office/officeart/2005/8/layout/list1"/>
    <dgm:cxn modelId="{E0E6948E-3E0D-414F-962A-625DA5F8D2BE}" type="presParOf" srcId="{C1B2B77E-4B00-4DD0-B8F8-D17766ECF147}" destId="{DB59B14D-A12F-4FBF-877B-957282476397}" srcOrd="5" destOrd="0" presId="urn:microsoft.com/office/officeart/2005/8/layout/list1"/>
    <dgm:cxn modelId="{D8F1E879-401F-46CE-B94A-68A511A8D20F}" type="presParOf" srcId="{C1B2B77E-4B00-4DD0-B8F8-D17766ECF147}" destId="{344B18FA-A51D-415D-92FD-43C02F6D37D2}" srcOrd="6" destOrd="0" presId="urn:microsoft.com/office/officeart/2005/8/layout/list1"/>
    <dgm:cxn modelId="{24471B86-743F-448B-8128-590BEAA140E9}" type="presParOf" srcId="{C1B2B77E-4B00-4DD0-B8F8-D17766ECF147}" destId="{FE7BD903-A40C-4676-BDFC-276E7358440C}" srcOrd="7" destOrd="0" presId="urn:microsoft.com/office/officeart/2005/8/layout/list1"/>
    <dgm:cxn modelId="{C8F14507-7C61-4FDB-BB1F-B0220F01E2FC}" type="presParOf" srcId="{C1B2B77E-4B00-4DD0-B8F8-D17766ECF147}" destId="{5767405B-8AAE-4570-85FC-FC047C7E3EAA}" srcOrd="8" destOrd="0" presId="urn:microsoft.com/office/officeart/2005/8/layout/list1"/>
    <dgm:cxn modelId="{AA54A459-4879-4833-A091-7BDF568BE44C}" type="presParOf" srcId="{5767405B-8AAE-4570-85FC-FC047C7E3EAA}" destId="{6CECB518-09E7-4CCC-A075-AA3941E6ACB3}" srcOrd="0" destOrd="0" presId="urn:microsoft.com/office/officeart/2005/8/layout/list1"/>
    <dgm:cxn modelId="{95C8879E-B142-47C8-8C64-C275CEB72B5B}" type="presParOf" srcId="{5767405B-8AAE-4570-85FC-FC047C7E3EAA}" destId="{0AD32805-1607-4CC3-9B9B-F571C6907085}" srcOrd="1" destOrd="0" presId="urn:microsoft.com/office/officeart/2005/8/layout/list1"/>
    <dgm:cxn modelId="{29007775-90A8-4BF7-8FEF-E300DAA5061B}" type="presParOf" srcId="{C1B2B77E-4B00-4DD0-B8F8-D17766ECF147}" destId="{CA8051BE-BC38-422B-B8EA-CC88B08DB34F}" srcOrd="9" destOrd="0" presId="urn:microsoft.com/office/officeart/2005/8/layout/list1"/>
    <dgm:cxn modelId="{55E511D4-F855-401B-B886-BA17D8D8048F}" type="presParOf" srcId="{C1B2B77E-4B00-4DD0-B8F8-D17766ECF147}" destId="{D20CB8B9-64B5-42D3-8715-49330EF1A685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EA9758-5AE0-49E8-80A3-677BB8F51A4F}" type="doc">
      <dgm:prSet loTypeId="urn:diagrams.loki3.com/Bracket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128BBBF3-2074-426F-8660-639D9BC06D5F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Foundations</a:t>
          </a:r>
        </a:p>
      </dgm:t>
    </dgm:pt>
    <dgm:pt modelId="{25CEB476-DE6A-42F6-A516-5B4049907728}" type="parTrans" cxnId="{A96A8235-FD58-4C1D-8D35-2ACA2E6F4BF1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19382B5-7BAB-4A96-B37F-2861E2D3B5C9}" type="sibTrans" cxnId="{A96A8235-FD58-4C1D-8D35-2ACA2E6F4BF1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895474D9-2FC2-4B8D-8764-F8DE2AB6B11E}">
      <dgm:prSet phldrT="[Text]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altLang="en-US" dirty="0">
              <a:latin typeface="Gill Sans MT" panose="020B0502020104020203" pitchFamily="34" charset="0"/>
            </a:rPr>
            <a:t>Nonprofit organizations that give away money to achieve charitable goals.</a:t>
          </a:r>
          <a:endParaRPr lang="en-US" dirty="0">
            <a:latin typeface="Gill Sans MT" panose="020B0502020104020203" pitchFamily="34" charset="0"/>
          </a:endParaRPr>
        </a:p>
      </dgm:t>
    </dgm:pt>
    <dgm:pt modelId="{61470A5C-5BF3-4E54-94E5-AD1419EA9BCF}" type="parTrans" cxnId="{D0E5EFF1-9C9B-4367-ABD6-9EC1CC4080A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03907F5-D7F3-49DB-BF17-8D9544D9014C}" type="sibTrans" cxnId="{D0E5EFF1-9C9B-4367-ABD6-9EC1CC4080A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4C648C9-F72A-4406-AF83-7D6AC30AFC2E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Corporations</a:t>
          </a:r>
        </a:p>
      </dgm:t>
    </dgm:pt>
    <dgm:pt modelId="{66451B83-379F-41F4-AB3C-C93C6AAE0D65}" type="parTrans" cxnId="{276A0E01-96BB-4438-B0A7-6153C44E680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034C0AD-D07B-44B7-9B10-20AC2A4AF072}" type="sibTrans" cxnId="{276A0E01-96BB-4438-B0A7-6153C44E680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1675CC1-9F60-405B-9E42-250006329675}">
      <dgm:prSet phldrT="[Text]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altLang="en-US" dirty="0">
              <a:latin typeface="Gill Sans MT" panose="020B0502020104020203" pitchFamily="34" charset="0"/>
            </a:rPr>
            <a:t>Businesses giving back to society and customers through charitable contributions and investing in communities where they operate or have customers. </a:t>
          </a:r>
          <a:endParaRPr lang="en-US" dirty="0">
            <a:latin typeface="Gill Sans MT" panose="020B0502020104020203" pitchFamily="34" charset="0"/>
          </a:endParaRPr>
        </a:p>
      </dgm:t>
    </dgm:pt>
    <dgm:pt modelId="{78E622DA-5799-424A-9AD6-277AAB05BDCA}" type="parTrans" cxnId="{1766AE27-F3F9-4BA7-8D73-ADDEAFBA19AC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1C822E22-DDB0-428F-8ABE-908C7B371406}" type="sibTrans" cxnId="{1766AE27-F3F9-4BA7-8D73-ADDEAFBA19AC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0A4D008-7B3F-4EF3-9C9D-BA1E53F11E03}">
      <dgm:prSet phldrT="[Text]"/>
      <dgm:spPr>
        <a:ln>
          <a:solidFill>
            <a:srgbClr val="FFC000"/>
          </a:solidFill>
        </a:ln>
        <a:effectLst>
          <a:softEdge rad="12700"/>
        </a:effectLst>
      </dgm:spPr>
      <dgm:t>
        <a:bodyPr/>
        <a:lstStyle/>
        <a:p>
          <a:r>
            <a:rPr lang="en-US" altLang="en-US" dirty="0">
              <a:latin typeface="Gill Sans MT" panose="020B0502020104020203" pitchFamily="34" charset="0"/>
            </a:rPr>
            <a:t>Professional associations, donor-advised funds, giving circles, etc., usually organized to support a specific goal of the individuals involved in the organization (such as scholarships or medical research). </a:t>
          </a:r>
          <a:endParaRPr lang="en-US" dirty="0">
            <a:latin typeface="Gill Sans MT" panose="020B0502020104020203" pitchFamily="34" charset="0"/>
          </a:endParaRPr>
        </a:p>
      </dgm:t>
    </dgm:pt>
    <dgm:pt modelId="{3BC9FDA8-2698-433D-BBAA-2C59F5A9DA1E}" type="parTrans" cxnId="{127FE521-9142-49FF-A9B4-BBE39CA83CE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FEAD078-5541-44D3-909D-C77A41A38D90}" type="sibTrans" cxnId="{127FE521-9142-49FF-A9B4-BBE39CA83CEF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24C96B2-1237-4CE8-83B4-6EECDFFC883F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Other organizations</a:t>
          </a:r>
        </a:p>
      </dgm:t>
    </dgm:pt>
    <dgm:pt modelId="{C5463E6D-82F5-430B-AAF2-6F66A8A24DC6}" type="sibTrans" cxnId="{DCE10B11-34AD-4366-A751-9AE61BA3CAF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184AAC1-12FA-422D-AE0E-57439D1A8612}" type="parTrans" cxnId="{DCE10B11-34AD-4366-A751-9AE61BA3CAF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AEE2864-FAE4-4D77-A495-DD2129A1A1C6}" type="pres">
      <dgm:prSet presAssocID="{AFEA9758-5AE0-49E8-80A3-677BB8F51A4F}" presName="Name0" presStyleCnt="0">
        <dgm:presLayoutVars>
          <dgm:dir/>
          <dgm:animLvl val="lvl"/>
          <dgm:resizeHandles val="exact"/>
        </dgm:presLayoutVars>
      </dgm:prSet>
      <dgm:spPr/>
    </dgm:pt>
    <dgm:pt modelId="{131BB786-C435-4FC9-9A1E-F510650F4C4F}" type="pres">
      <dgm:prSet presAssocID="{128BBBF3-2074-426F-8660-639D9BC06D5F}" presName="linNode" presStyleCnt="0"/>
      <dgm:spPr/>
    </dgm:pt>
    <dgm:pt modelId="{D05F152B-6226-48EA-9B53-721B9067690E}" type="pres">
      <dgm:prSet presAssocID="{128BBBF3-2074-426F-8660-639D9BC06D5F}" presName="parTx" presStyleLbl="revTx" presStyleIdx="0" presStyleCnt="3">
        <dgm:presLayoutVars>
          <dgm:chMax val="1"/>
          <dgm:bulletEnabled val="1"/>
        </dgm:presLayoutVars>
      </dgm:prSet>
      <dgm:spPr/>
    </dgm:pt>
    <dgm:pt modelId="{FA273CB8-602F-4532-AAA8-AC7D7191DF3C}" type="pres">
      <dgm:prSet presAssocID="{128BBBF3-2074-426F-8660-639D9BC06D5F}" presName="bracket" presStyleLbl="parChTrans1D1" presStyleIdx="0" presStyleCnt="3"/>
      <dgm:spPr>
        <a:ln w="12700">
          <a:solidFill>
            <a:schemeClr val="accent6">
              <a:lumMod val="75000"/>
            </a:schemeClr>
          </a:solidFill>
        </a:ln>
      </dgm:spPr>
    </dgm:pt>
    <dgm:pt modelId="{006B9769-3B21-4CA7-B500-A3BF33FC0C23}" type="pres">
      <dgm:prSet presAssocID="{128BBBF3-2074-426F-8660-639D9BC06D5F}" presName="spH" presStyleCnt="0"/>
      <dgm:spPr/>
    </dgm:pt>
    <dgm:pt modelId="{B4522F01-E287-45CC-959A-F73AAC996652}" type="pres">
      <dgm:prSet presAssocID="{128BBBF3-2074-426F-8660-639D9BC06D5F}" presName="desTx" presStyleLbl="node1" presStyleIdx="0" presStyleCnt="3">
        <dgm:presLayoutVars>
          <dgm:bulletEnabled val="1"/>
        </dgm:presLayoutVars>
      </dgm:prSet>
      <dgm:spPr/>
    </dgm:pt>
    <dgm:pt modelId="{AC0ED2A8-2116-4F75-9F1F-CF09482021F5}" type="pres">
      <dgm:prSet presAssocID="{D19382B5-7BAB-4A96-B37F-2861E2D3B5C9}" presName="spV" presStyleCnt="0"/>
      <dgm:spPr/>
    </dgm:pt>
    <dgm:pt modelId="{CF89F115-F05C-4F84-8F90-54C3A6682146}" type="pres">
      <dgm:prSet presAssocID="{34C648C9-F72A-4406-AF83-7D6AC30AFC2E}" presName="linNode" presStyleCnt="0"/>
      <dgm:spPr/>
    </dgm:pt>
    <dgm:pt modelId="{A3197EAC-E45D-4DB1-9F17-BE7CB5B824E0}" type="pres">
      <dgm:prSet presAssocID="{34C648C9-F72A-4406-AF83-7D6AC30AFC2E}" presName="parTx" presStyleLbl="revTx" presStyleIdx="1" presStyleCnt="3">
        <dgm:presLayoutVars>
          <dgm:chMax val="1"/>
          <dgm:bulletEnabled val="1"/>
        </dgm:presLayoutVars>
      </dgm:prSet>
      <dgm:spPr/>
    </dgm:pt>
    <dgm:pt modelId="{E02492D4-DAD9-4782-BEB4-67C9F921DCDF}" type="pres">
      <dgm:prSet presAssocID="{34C648C9-F72A-4406-AF83-7D6AC30AFC2E}" presName="bracket" presStyleLbl="parChTrans1D1" presStyleIdx="1" presStyleCnt="3"/>
      <dgm:spPr>
        <a:ln w="12700">
          <a:solidFill>
            <a:schemeClr val="accent6">
              <a:lumMod val="75000"/>
            </a:schemeClr>
          </a:solidFill>
        </a:ln>
      </dgm:spPr>
    </dgm:pt>
    <dgm:pt modelId="{9968B131-5831-4167-9FCA-F0692E7F395B}" type="pres">
      <dgm:prSet presAssocID="{34C648C9-F72A-4406-AF83-7D6AC30AFC2E}" presName="spH" presStyleCnt="0"/>
      <dgm:spPr/>
    </dgm:pt>
    <dgm:pt modelId="{66AFE5FD-8414-4C4F-9BDC-E56551EF59D1}" type="pres">
      <dgm:prSet presAssocID="{34C648C9-F72A-4406-AF83-7D6AC30AFC2E}" presName="desTx" presStyleLbl="node1" presStyleIdx="1" presStyleCnt="3">
        <dgm:presLayoutVars>
          <dgm:bulletEnabled val="1"/>
        </dgm:presLayoutVars>
      </dgm:prSet>
      <dgm:spPr/>
    </dgm:pt>
    <dgm:pt modelId="{E833AE66-3046-4815-894D-7DF8453F3E0C}" type="pres">
      <dgm:prSet presAssocID="{A034C0AD-D07B-44B7-9B10-20AC2A4AF072}" presName="spV" presStyleCnt="0"/>
      <dgm:spPr/>
    </dgm:pt>
    <dgm:pt modelId="{EF6A6D2C-06A7-480B-AEEB-1D216274A9C0}" type="pres">
      <dgm:prSet presAssocID="{A24C96B2-1237-4CE8-83B4-6EECDFFC883F}" presName="linNode" presStyleCnt="0"/>
      <dgm:spPr/>
    </dgm:pt>
    <dgm:pt modelId="{66E3803D-D095-4F5A-9633-66C9135F2F9C}" type="pres">
      <dgm:prSet presAssocID="{A24C96B2-1237-4CE8-83B4-6EECDFFC883F}" presName="parTx" presStyleLbl="revTx" presStyleIdx="2" presStyleCnt="3">
        <dgm:presLayoutVars>
          <dgm:chMax val="1"/>
          <dgm:bulletEnabled val="1"/>
        </dgm:presLayoutVars>
      </dgm:prSet>
      <dgm:spPr/>
    </dgm:pt>
    <dgm:pt modelId="{2D4F6ED4-2BF0-4FFF-B358-C7A0A3A87BC7}" type="pres">
      <dgm:prSet presAssocID="{A24C96B2-1237-4CE8-83B4-6EECDFFC883F}" presName="bracket" presStyleLbl="parChTrans1D1" presStyleIdx="2" presStyleCnt="3"/>
      <dgm:spPr>
        <a:ln w="12700">
          <a:solidFill>
            <a:schemeClr val="accent6">
              <a:lumMod val="75000"/>
            </a:schemeClr>
          </a:solidFill>
        </a:ln>
      </dgm:spPr>
    </dgm:pt>
    <dgm:pt modelId="{D34D2D0C-D7EF-4544-8E6D-C67FC1BDC5C2}" type="pres">
      <dgm:prSet presAssocID="{A24C96B2-1237-4CE8-83B4-6EECDFFC883F}" presName="spH" presStyleCnt="0"/>
      <dgm:spPr/>
    </dgm:pt>
    <dgm:pt modelId="{489DAF4E-7F50-4D04-BDA7-2276ABC12C7B}" type="pres">
      <dgm:prSet presAssocID="{A24C96B2-1237-4CE8-83B4-6EECDFFC883F}" presName="desTx" presStyleLbl="node1" presStyleIdx="2" presStyleCnt="3">
        <dgm:presLayoutVars>
          <dgm:bulletEnabled val="1"/>
        </dgm:presLayoutVars>
      </dgm:prSet>
      <dgm:spPr/>
    </dgm:pt>
  </dgm:ptLst>
  <dgm:cxnLst>
    <dgm:cxn modelId="{276A0E01-96BB-4438-B0A7-6153C44E6808}" srcId="{AFEA9758-5AE0-49E8-80A3-677BB8F51A4F}" destId="{34C648C9-F72A-4406-AF83-7D6AC30AFC2E}" srcOrd="1" destOrd="0" parTransId="{66451B83-379F-41F4-AB3C-C93C6AAE0D65}" sibTransId="{A034C0AD-D07B-44B7-9B10-20AC2A4AF072}"/>
    <dgm:cxn modelId="{DCE10B11-34AD-4366-A751-9AE61BA3CAF6}" srcId="{AFEA9758-5AE0-49E8-80A3-677BB8F51A4F}" destId="{A24C96B2-1237-4CE8-83B4-6EECDFFC883F}" srcOrd="2" destOrd="0" parTransId="{5184AAC1-12FA-422D-AE0E-57439D1A8612}" sibTransId="{C5463E6D-82F5-430B-AAF2-6F66A8A24DC6}"/>
    <dgm:cxn modelId="{127FE521-9142-49FF-A9B4-BBE39CA83CEF}" srcId="{A24C96B2-1237-4CE8-83B4-6EECDFFC883F}" destId="{00A4D008-7B3F-4EF3-9C9D-BA1E53F11E03}" srcOrd="0" destOrd="0" parTransId="{3BC9FDA8-2698-433D-BBAA-2C59F5A9DA1E}" sibTransId="{AFEAD078-5541-44D3-909D-C77A41A38D90}"/>
    <dgm:cxn modelId="{1766AE27-F3F9-4BA7-8D73-ADDEAFBA19AC}" srcId="{34C648C9-F72A-4406-AF83-7D6AC30AFC2E}" destId="{E1675CC1-9F60-405B-9E42-250006329675}" srcOrd="0" destOrd="0" parTransId="{78E622DA-5799-424A-9AD6-277AAB05BDCA}" sibTransId="{1C822E22-DDB0-428F-8ABE-908C7B371406}"/>
    <dgm:cxn modelId="{15A3662E-A427-4AAA-989E-43228CA25B18}" type="presOf" srcId="{34C648C9-F72A-4406-AF83-7D6AC30AFC2E}" destId="{A3197EAC-E45D-4DB1-9F17-BE7CB5B824E0}" srcOrd="0" destOrd="0" presId="urn:diagrams.loki3.com/BracketList"/>
    <dgm:cxn modelId="{A96A8235-FD58-4C1D-8D35-2ACA2E6F4BF1}" srcId="{AFEA9758-5AE0-49E8-80A3-677BB8F51A4F}" destId="{128BBBF3-2074-426F-8660-639D9BC06D5F}" srcOrd="0" destOrd="0" parTransId="{25CEB476-DE6A-42F6-A516-5B4049907728}" sibTransId="{D19382B5-7BAB-4A96-B37F-2861E2D3B5C9}"/>
    <dgm:cxn modelId="{C68FA448-DB54-420C-A6B2-4497EA395CBF}" type="presOf" srcId="{00A4D008-7B3F-4EF3-9C9D-BA1E53F11E03}" destId="{489DAF4E-7F50-4D04-BDA7-2276ABC12C7B}" srcOrd="0" destOrd="0" presId="urn:diagrams.loki3.com/BracketList"/>
    <dgm:cxn modelId="{54E8379B-0DFD-4073-9EF2-AB0468F1F373}" type="presOf" srcId="{AFEA9758-5AE0-49E8-80A3-677BB8F51A4F}" destId="{6AEE2864-FAE4-4D77-A495-DD2129A1A1C6}" srcOrd="0" destOrd="0" presId="urn:diagrams.loki3.com/BracketList"/>
    <dgm:cxn modelId="{B9E691A9-BF89-4578-BF87-7A2FAE882BCA}" type="presOf" srcId="{895474D9-2FC2-4B8D-8764-F8DE2AB6B11E}" destId="{B4522F01-E287-45CC-959A-F73AAC996652}" srcOrd="0" destOrd="0" presId="urn:diagrams.loki3.com/BracketList"/>
    <dgm:cxn modelId="{5DCF98AA-FC74-46CA-8FE4-401CA77713D9}" type="presOf" srcId="{A24C96B2-1237-4CE8-83B4-6EECDFFC883F}" destId="{66E3803D-D095-4F5A-9633-66C9135F2F9C}" srcOrd="0" destOrd="0" presId="urn:diagrams.loki3.com/BracketList"/>
    <dgm:cxn modelId="{4BFC07BE-7C45-42EF-A41D-9750FA3101B2}" type="presOf" srcId="{E1675CC1-9F60-405B-9E42-250006329675}" destId="{66AFE5FD-8414-4C4F-9BDC-E56551EF59D1}" srcOrd="0" destOrd="0" presId="urn:diagrams.loki3.com/BracketList"/>
    <dgm:cxn modelId="{8F7072BE-CCDE-497B-892F-94FDB39A3535}" type="presOf" srcId="{128BBBF3-2074-426F-8660-639D9BC06D5F}" destId="{D05F152B-6226-48EA-9B53-721B9067690E}" srcOrd="0" destOrd="0" presId="urn:diagrams.loki3.com/BracketList"/>
    <dgm:cxn modelId="{D0E5EFF1-9C9B-4367-ABD6-9EC1CC4080A6}" srcId="{128BBBF3-2074-426F-8660-639D9BC06D5F}" destId="{895474D9-2FC2-4B8D-8764-F8DE2AB6B11E}" srcOrd="0" destOrd="0" parTransId="{61470A5C-5BF3-4E54-94E5-AD1419EA9BCF}" sibTransId="{A03907F5-D7F3-49DB-BF17-8D9544D9014C}"/>
    <dgm:cxn modelId="{469D4FBC-F17F-42DD-B3EC-1BD4FE500000}" type="presParOf" srcId="{6AEE2864-FAE4-4D77-A495-DD2129A1A1C6}" destId="{131BB786-C435-4FC9-9A1E-F510650F4C4F}" srcOrd="0" destOrd="0" presId="urn:diagrams.loki3.com/BracketList"/>
    <dgm:cxn modelId="{9C5DDA91-1414-4E5C-B0A1-E8BDFA985B74}" type="presParOf" srcId="{131BB786-C435-4FC9-9A1E-F510650F4C4F}" destId="{D05F152B-6226-48EA-9B53-721B9067690E}" srcOrd="0" destOrd="0" presId="urn:diagrams.loki3.com/BracketList"/>
    <dgm:cxn modelId="{930B276D-6CDA-44E3-84AB-F060AFDB9D7C}" type="presParOf" srcId="{131BB786-C435-4FC9-9A1E-F510650F4C4F}" destId="{FA273CB8-602F-4532-AAA8-AC7D7191DF3C}" srcOrd="1" destOrd="0" presId="urn:diagrams.loki3.com/BracketList"/>
    <dgm:cxn modelId="{4C7E57E9-ACA7-4377-A217-B35F363815C3}" type="presParOf" srcId="{131BB786-C435-4FC9-9A1E-F510650F4C4F}" destId="{006B9769-3B21-4CA7-B500-A3BF33FC0C23}" srcOrd="2" destOrd="0" presId="urn:diagrams.loki3.com/BracketList"/>
    <dgm:cxn modelId="{CE7204BA-C3C1-4E07-A983-4FD9A9AF226F}" type="presParOf" srcId="{131BB786-C435-4FC9-9A1E-F510650F4C4F}" destId="{B4522F01-E287-45CC-959A-F73AAC996652}" srcOrd="3" destOrd="0" presId="urn:diagrams.loki3.com/BracketList"/>
    <dgm:cxn modelId="{51DCC928-AC06-422B-A5F8-41DBFA60BAAC}" type="presParOf" srcId="{6AEE2864-FAE4-4D77-A495-DD2129A1A1C6}" destId="{AC0ED2A8-2116-4F75-9F1F-CF09482021F5}" srcOrd="1" destOrd="0" presId="urn:diagrams.loki3.com/BracketList"/>
    <dgm:cxn modelId="{1B775A72-CF21-4D8C-B924-06C761A195CA}" type="presParOf" srcId="{6AEE2864-FAE4-4D77-A495-DD2129A1A1C6}" destId="{CF89F115-F05C-4F84-8F90-54C3A6682146}" srcOrd="2" destOrd="0" presId="urn:diagrams.loki3.com/BracketList"/>
    <dgm:cxn modelId="{DCDB5273-954E-4A3F-80D2-E1A8D65F206E}" type="presParOf" srcId="{CF89F115-F05C-4F84-8F90-54C3A6682146}" destId="{A3197EAC-E45D-4DB1-9F17-BE7CB5B824E0}" srcOrd="0" destOrd="0" presId="urn:diagrams.loki3.com/BracketList"/>
    <dgm:cxn modelId="{6541FC08-C2A8-4576-A0DF-B43A3A5204D4}" type="presParOf" srcId="{CF89F115-F05C-4F84-8F90-54C3A6682146}" destId="{E02492D4-DAD9-4782-BEB4-67C9F921DCDF}" srcOrd="1" destOrd="0" presId="urn:diagrams.loki3.com/BracketList"/>
    <dgm:cxn modelId="{07483FF3-29E3-45CC-9757-0F8E36107B2B}" type="presParOf" srcId="{CF89F115-F05C-4F84-8F90-54C3A6682146}" destId="{9968B131-5831-4167-9FCA-F0692E7F395B}" srcOrd="2" destOrd="0" presId="urn:diagrams.loki3.com/BracketList"/>
    <dgm:cxn modelId="{20EAAA8A-912B-4786-B770-D1A2BBA14A0E}" type="presParOf" srcId="{CF89F115-F05C-4F84-8F90-54C3A6682146}" destId="{66AFE5FD-8414-4C4F-9BDC-E56551EF59D1}" srcOrd="3" destOrd="0" presId="urn:diagrams.loki3.com/BracketList"/>
    <dgm:cxn modelId="{32AF385C-7856-444B-B600-1E852937BAA8}" type="presParOf" srcId="{6AEE2864-FAE4-4D77-A495-DD2129A1A1C6}" destId="{E833AE66-3046-4815-894D-7DF8453F3E0C}" srcOrd="3" destOrd="0" presId="urn:diagrams.loki3.com/BracketList"/>
    <dgm:cxn modelId="{4FDCA41F-93D7-4CC9-804F-32796BB1D2B3}" type="presParOf" srcId="{6AEE2864-FAE4-4D77-A495-DD2129A1A1C6}" destId="{EF6A6D2C-06A7-480B-AEEB-1D216274A9C0}" srcOrd="4" destOrd="0" presId="urn:diagrams.loki3.com/BracketList"/>
    <dgm:cxn modelId="{B5874F71-1725-4CE4-8EA9-6C7033739622}" type="presParOf" srcId="{EF6A6D2C-06A7-480B-AEEB-1D216274A9C0}" destId="{66E3803D-D095-4F5A-9633-66C9135F2F9C}" srcOrd="0" destOrd="0" presId="urn:diagrams.loki3.com/BracketList"/>
    <dgm:cxn modelId="{FEFCF064-46F0-4932-81EE-3F40500C4C90}" type="presParOf" srcId="{EF6A6D2C-06A7-480B-AEEB-1D216274A9C0}" destId="{2D4F6ED4-2BF0-4FFF-B358-C7A0A3A87BC7}" srcOrd="1" destOrd="0" presId="urn:diagrams.loki3.com/BracketList"/>
    <dgm:cxn modelId="{0CB38EE0-1480-4ABF-88AB-97E4E93099F5}" type="presParOf" srcId="{EF6A6D2C-06A7-480B-AEEB-1D216274A9C0}" destId="{D34D2D0C-D7EF-4544-8E6D-C67FC1BDC5C2}" srcOrd="2" destOrd="0" presId="urn:diagrams.loki3.com/BracketList"/>
    <dgm:cxn modelId="{70E2EBEE-E8A8-4DE8-B136-76447D217B8A}" type="presParOf" srcId="{EF6A6D2C-06A7-480B-AEEB-1D216274A9C0}" destId="{489DAF4E-7F50-4D04-BDA7-2276ABC12C7B}" srcOrd="3" destOrd="0" presId="urn:diagrams.loki3.com/Bracket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C60B1-DC15-48A8-A2A6-2D7B6903EB5C}">
      <dsp:nvSpPr>
        <dsp:cNvPr id="0" name=""/>
        <dsp:cNvSpPr/>
      </dsp:nvSpPr>
      <dsp:spPr>
        <a:xfrm rot="5400000">
          <a:off x="-198865" y="199207"/>
          <a:ext cx="1325771" cy="92803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CENTRAL</a:t>
          </a:r>
        </a:p>
      </dsp:txBody>
      <dsp:txXfrm rot="-5400000">
        <a:off x="2" y="464361"/>
        <a:ext cx="928039" cy="397732"/>
      </dsp:txXfrm>
    </dsp:sp>
    <dsp:sp modelId="{A57F7B39-E354-4875-90BC-84A59C56DFCC}">
      <dsp:nvSpPr>
        <dsp:cNvPr id="0" name=""/>
        <dsp:cNvSpPr/>
      </dsp:nvSpPr>
      <dsp:spPr>
        <a:xfrm rot="5400000">
          <a:off x="4833553" y="-3905513"/>
          <a:ext cx="861751" cy="867277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Support leadership, faculty, and staff of the </a:t>
          </a:r>
          <a:r>
            <a:rPr lang="en-US" sz="1700" i="1" u="sng" kern="1200" dirty="0">
              <a:latin typeface="Gill Sans MT" panose="020B0502020104020203" pitchFamily="34" charset="0"/>
            </a:rPr>
            <a:t>entire university </a:t>
          </a:r>
          <a:r>
            <a:rPr lang="en-US" sz="1700" kern="1200" dirty="0">
              <a:latin typeface="Gill Sans MT" panose="020B0502020104020203" pitchFamily="34" charset="0"/>
            </a:rPr>
            <a:t>with company and foundation fundraising</a:t>
          </a:r>
        </a:p>
      </dsp:txBody>
      <dsp:txXfrm rot="-5400000">
        <a:off x="928040" y="42067"/>
        <a:ext cx="8630712" cy="777617"/>
      </dsp:txXfrm>
    </dsp:sp>
    <dsp:sp modelId="{28A64FAD-90C1-43B1-B568-58A27EA81BE5}">
      <dsp:nvSpPr>
        <dsp:cNvPr id="0" name=""/>
        <dsp:cNvSpPr/>
      </dsp:nvSpPr>
      <dsp:spPr>
        <a:xfrm rot="5400000">
          <a:off x="-198865" y="1379026"/>
          <a:ext cx="1325771" cy="92803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STRATEGY</a:t>
          </a:r>
        </a:p>
      </dsp:txBody>
      <dsp:txXfrm rot="-5400000">
        <a:off x="2" y="1644180"/>
        <a:ext cx="928039" cy="397732"/>
      </dsp:txXfrm>
    </dsp:sp>
    <dsp:sp modelId="{651A99D6-1924-4606-95A8-6C01872CE974}">
      <dsp:nvSpPr>
        <dsp:cNvPr id="0" name=""/>
        <dsp:cNvSpPr/>
      </dsp:nvSpPr>
      <dsp:spPr>
        <a:xfrm rot="5400000">
          <a:off x="4833553" y="-2725352"/>
          <a:ext cx="861751" cy="867277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Determine appropriate funders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Work together to develop concepts and proposals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Collaborate with Office of Research and Sponsored Projects (ORSP)</a:t>
          </a:r>
        </a:p>
      </dsp:txBody>
      <dsp:txXfrm rot="-5400000">
        <a:off x="928040" y="1222228"/>
        <a:ext cx="8630712" cy="777617"/>
      </dsp:txXfrm>
    </dsp:sp>
    <dsp:sp modelId="{6B6400E8-AE13-4F89-A703-AF41EDF7C8F3}">
      <dsp:nvSpPr>
        <dsp:cNvPr id="0" name=""/>
        <dsp:cNvSpPr/>
      </dsp:nvSpPr>
      <dsp:spPr>
        <a:xfrm rot="5400000">
          <a:off x="-198865" y="2558846"/>
          <a:ext cx="1325771" cy="92803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LIASON</a:t>
          </a:r>
        </a:p>
      </dsp:txBody>
      <dsp:txXfrm rot="-5400000">
        <a:off x="2" y="2824000"/>
        <a:ext cx="928039" cy="397732"/>
      </dsp:txXfrm>
    </dsp:sp>
    <dsp:sp modelId="{781FD0D1-458D-437A-8103-1D1EFDB4FA4C}">
      <dsp:nvSpPr>
        <dsp:cNvPr id="0" name=""/>
        <dsp:cNvSpPr/>
      </dsp:nvSpPr>
      <dsp:spPr>
        <a:xfrm rot="5400000">
          <a:off x="4833553" y="-1545533"/>
          <a:ext cx="861751" cy="867277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Build relationships between SHSU and funders</a:t>
          </a:r>
        </a:p>
      </dsp:txBody>
      <dsp:txXfrm rot="-5400000">
        <a:off x="928040" y="2402047"/>
        <a:ext cx="8630712" cy="777617"/>
      </dsp:txXfrm>
    </dsp:sp>
    <dsp:sp modelId="{EE22B106-A4B2-40F9-B792-685434871D2E}">
      <dsp:nvSpPr>
        <dsp:cNvPr id="0" name=""/>
        <dsp:cNvSpPr/>
      </dsp:nvSpPr>
      <dsp:spPr>
        <a:xfrm rot="5400000">
          <a:off x="-198865" y="3738665"/>
          <a:ext cx="1325771" cy="92803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APPLY</a:t>
          </a:r>
        </a:p>
      </dsp:txBody>
      <dsp:txXfrm rot="-5400000">
        <a:off x="2" y="4003819"/>
        <a:ext cx="928039" cy="397732"/>
      </dsp:txXfrm>
    </dsp:sp>
    <dsp:sp modelId="{E50333B6-6323-49F2-BF7E-C65B61ACA3AA}">
      <dsp:nvSpPr>
        <dsp:cNvPr id="0" name=""/>
        <dsp:cNvSpPr/>
      </dsp:nvSpPr>
      <dsp:spPr>
        <a:xfrm rot="5400000">
          <a:off x="4833553" y="-365714"/>
          <a:ext cx="861751" cy="867277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Submit applications on behalf of SHSU and Sam Houston University Foundation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Gill Sans MT" panose="020B0502020104020203" pitchFamily="34" charset="0"/>
            </a:rPr>
            <a:t>Manage submission deadlines and assist with report submissions</a:t>
          </a:r>
        </a:p>
      </dsp:txBody>
      <dsp:txXfrm rot="-5400000">
        <a:off x="928040" y="3581866"/>
        <a:ext cx="8630712" cy="777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E98D6-9AC5-494A-99F5-EFDAB0646179}">
      <dsp:nvSpPr>
        <dsp:cNvPr id="0" name=""/>
        <dsp:cNvSpPr/>
      </dsp:nvSpPr>
      <dsp:spPr>
        <a:xfrm>
          <a:off x="0" y="414779"/>
          <a:ext cx="9774453" cy="1422224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8606" tIns="437388" rIns="75860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Gill Sans MT" panose="020B0502020104020203" pitchFamily="34" charset="0"/>
            </a:rPr>
            <a:t>are cash or in-kind gifts from a foundation, corporation, or other non-government organization, gifted in order to achieve a </a:t>
          </a:r>
          <a:r>
            <a:rPr lang="en-US" sz="2100" b="1" kern="1200" dirty="0">
              <a:latin typeface="Gill Sans MT" panose="020B0502020104020203" pitchFamily="34" charset="0"/>
            </a:rPr>
            <a:t>charitable purpose</a:t>
          </a:r>
          <a:r>
            <a:rPr lang="en-US" sz="2100" kern="1200" dirty="0">
              <a:latin typeface="Gill Sans MT" panose="020B0502020104020203" pitchFamily="34" charset="0"/>
            </a:rPr>
            <a:t>. </a:t>
          </a:r>
        </a:p>
      </dsp:txBody>
      <dsp:txXfrm>
        <a:off x="0" y="414779"/>
        <a:ext cx="9774453" cy="1422224"/>
      </dsp:txXfrm>
    </dsp:sp>
    <dsp:sp modelId="{BCAC7643-A03D-49B8-920E-9EC5880C5ABA}">
      <dsp:nvSpPr>
        <dsp:cNvPr id="0" name=""/>
        <dsp:cNvSpPr/>
      </dsp:nvSpPr>
      <dsp:spPr>
        <a:xfrm>
          <a:off x="488722" y="104819"/>
          <a:ext cx="6842117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616" tIns="0" rIns="25861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ill Sans MT" panose="020B0502020104020203" pitchFamily="34" charset="0"/>
            </a:rPr>
            <a:t>Philanthropic Grants</a:t>
          </a:r>
        </a:p>
      </dsp:txBody>
      <dsp:txXfrm>
        <a:off x="518984" y="135081"/>
        <a:ext cx="6781593" cy="559396"/>
      </dsp:txXfrm>
    </dsp:sp>
    <dsp:sp modelId="{344B18FA-A51D-415D-92FD-43C02F6D37D2}">
      <dsp:nvSpPr>
        <dsp:cNvPr id="0" name=""/>
        <dsp:cNvSpPr/>
      </dsp:nvSpPr>
      <dsp:spPr>
        <a:xfrm>
          <a:off x="0" y="2260364"/>
          <a:ext cx="9774453" cy="1422224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8606" tIns="437388" rIns="75860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Gill Sans MT" panose="020B0502020104020203" pitchFamily="34" charset="0"/>
            </a:rPr>
            <a:t>Like private gifts from individuals, people who give them are motivated to improve the world (charitable purpose); they count as part of a foundation’s “payout” or as a tax deduction for a corporation. </a:t>
          </a:r>
        </a:p>
      </dsp:txBody>
      <dsp:txXfrm>
        <a:off x="0" y="2260364"/>
        <a:ext cx="9774453" cy="1422224"/>
      </dsp:txXfrm>
    </dsp:sp>
    <dsp:sp modelId="{D497CCBD-FFB5-4BAE-B0EF-9784AE5AA93A}">
      <dsp:nvSpPr>
        <dsp:cNvPr id="0" name=""/>
        <dsp:cNvSpPr/>
      </dsp:nvSpPr>
      <dsp:spPr>
        <a:xfrm>
          <a:off x="488722" y="1950404"/>
          <a:ext cx="6842117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616" tIns="0" rIns="25861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ill Sans MT" panose="020B0502020104020203" pitchFamily="34" charset="0"/>
            </a:rPr>
            <a:t>Similar to a gift</a:t>
          </a:r>
        </a:p>
      </dsp:txBody>
      <dsp:txXfrm>
        <a:off x="518984" y="1980666"/>
        <a:ext cx="6781593" cy="559396"/>
      </dsp:txXfrm>
    </dsp:sp>
    <dsp:sp modelId="{D20CB8B9-64B5-42D3-8715-49330EF1A685}">
      <dsp:nvSpPr>
        <dsp:cNvPr id="0" name=""/>
        <dsp:cNvSpPr/>
      </dsp:nvSpPr>
      <dsp:spPr>
        <a:xfrm>
          <a:off x="0" y="4105949"/>
          <a:ext cx="9774453" cy="876487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8606" tIns="437388" rIns="75860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Gill Sans MT" panose="020B0502020104020203" pitchFamily="34" charset="0"/>
            </a:rPr>
            <a:t>They typically have clear purposes, budgets, and timelines</a:t>
          </a:r>
        </a:p>
      </dsp:txBody>
      <dsp:txXfrm>
        <a:off x="0" y="4105949"/>
        <a:ext cx="9774453" cy="876487"/>
      </dsp:txXfrm>
    </dsp:sp>
    <dsp:sp modelId="{0AD32805-1607-4CC3-9B9B-F571C6907085}">
      <dsp:nvSpPr>
        <dsp:cNvPr id="0" name=""/>
        <dsp:cNvSpPr/>
      </dsp:nvSpPr>
      <dsp:spPr>
        <a:xfrm>
          <a:off x="488722" y="3795989"/>
          <a:ext cx="6842117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616" tIns="0" rIns="25861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ill Sans MT" panose="020B0502020104020203" pitchFamily="34" charset="0"/>
            </a:rPr>
            <a:t>Similar to government grants</a:t>
          </a:r>
        </a:p>
      </dsp:txBody>
      <dsp:txXfrm>
        <a:off x="518984" y="3826251"/>
        <a:ext cx="6781593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152B-6226-48EA-9B53-721B9067690E}">
      <dsp:nvSpPr>
        <dsp:cNvPr id="0" name=""/>
        <dsp:cNvSpPr/>
      </dsp:nvSpPr>
      <dsp:spPr>
        <a:xfrm>
          <a:off x="5052" y="233214"/>
          <a:ext cx="2584586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0"/>
            </a:rPr>
            <a:t>Foundations</a:t>
          </a:r>
        </a:p>
      </dsp:txBody>
      <dsp:txXfrm>
        <a:off x="5052" y="233214"/>
        <a:ext cx="2584586" cy="514800"/>
      </dsp:txXfrm>
    </dsp:sp>
    <dsp:sp modelId="{FA273CB8-602F-4532-AAA8-AC7D7191DF3C}">
      <dsp:nvSpPr>
        <dsp:cNvPr id="0" name=""/>
        <dsp:cNvSpPr/>
      </dsp:nvSpPr>
      <dsp:spPr>
        <a:xfrm>
          <a:off x="2589639" y="40164"/>
          <a:ext cx="516917" cy="9009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22F01-E287-45CC-959A-F73AAC996652}">
      <dsp:nvSpPr>
        <dsp:cNvPr id="0" name=""/>
        <dsp:cNvSpPr/>
      </dsp:nvSpPr>
      <dsp:spPr>
        <a:xfrm>
          <a:off x="3313323" y="40164"/>
          <a:ext cx="7030075" cy="9009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600" kern="1200" dirty="0">
              <a:latin typeface="Gill Sans MT" panose="020B0502020104020203" pitchFamily="34" charset="0"/>
            </a:rPr>
            <a:t>Nonprofit organizations that give away money to achieve charitable goals.</a:t>
          </a:r>
          <a:endParaRPr lang="en-US" sz="2600" kern="1200" dirty="0">
            <a:latin typeface="Gill Sans MT" panose="020B0502020104020203" pitchFamily="34" charset="0"/>
          </a:endParaRPr>
        </a:p>
      </dsp:txBody>
      <dsp:txXfrm>
        <a:off x="3313323" y="40164"/>
        <a:ext cx="7030075" cy="900900"/>
      </dsp:txXfrm>
    </dsp:sp>
    <dsp:sp modelId="{A3197EAC-E45D-4DB1-9F17-BE7CB5B824E0}">
      <dsp:nvSpPr>
        <dsp:cNvPr id="0" name=""/>
        <dsp:cNvSpPr/>
      </dsp:nvSpPr>
      <dsp:spPr>
        <a:xfrm>
          <a:off x="5052" y="1581639"/>
          <a:ext cx="2584586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0"/>
            </a:rPr>
            <a:t>Corporations</a:t>
          </a:r>
        </a:p>
      </dsp:txBody>
      <dsp:txXfrm>
        <a:off x="5052" y="1581639"/>
        <a:ext cx="2584586" cy="514800"/>
      </dsp:txXfrm>
    </dsp:sp>
    <dsp:sp modelId="{E02492D4-DAD9-4782-BEB4-67C9F921DCDF}">
      <dsp:nvSpPr>
        <dsp:cNvPr id="0" name=""/>
        <dsp:cNvSpPr/>
      </dsp:nvSpPr>
      <dsp:spPr>
        <a:xfrm>
          <a:off x="2589639" y="1034664"/>
          <a:ext cx="516917" cy="16087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AFE5FD-8414-4C4F-9BDC-E56551EF59D1}">
      <dsp:nvSpPr>
        <dsp:cNvPr id="0" name=""/>
        <dsp:cNvSpPr/>
      </dsp:nvSpPr>
      <dsp:spPr>
        <a:xfrm>
          <a:off x="3313323" y="1034664"/>
          <a:ext cx="7030075" cy="1608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600" kern="1200" dirty="0">
              <a:latin typeface="Gill Sans MT" panose="020B0502020104020203" pitchFamily="34" charset="0"/>
            </a:rPr>
            <a:t>Businesses giving back to society and customers through charitable contributions and investing in communities where they operate or have customers. </a:t>
          </a:r>
          <a:endParaRPr lang="en-US" sz="2600" kern="1200" dirty="0">
            <a:latin typeface="Gill Sans MT" panose="020B0502020104020203" pitchFamily="34" charset="0"/>
          </a:endParaRPr>
        </a:p>
      </dsp:txBody>
      <dsp:txXfrm>
        <a:off x="3313323" y="1034664"/>
        <a:ext cx="7030075" cy="1608750"/>
      </dsp:txXfrm>
    </dsp:sp>
    <dsp:sp modelId="{66E3803D-D095-4F5A-9633-66C9135F2F9C}">
      <dsp:nvSpPr>
        <dsp:cNvPr id="0" name=""/>
        <dsp:cNvSpPr/>
      </dsp:nvSpPr>
      <dsp:spPr>
        <a:xfrm>
          <a:off x="5052" y="3285999"/>
          <a:ext cx="2584586" cy="836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0"/>
            </a:rPr>
            <a:t>Other organizations</a:t>
          </a:r>
        </a:p>
      </dsp:txBody>
      <dsp:txXfrm>
        <a:off x="5052" y="3285999"/>
        <a:ext cx="2584586" cy="836550"/>
      </dsp:txXfrm>
    </dsp:sp>
    <dsp:sp modelId="{2D4F6ED4-2BF0-4FFF-B358-C7A0A3A87BC7}">
      <dsp:nvSpPr>
        <dsp:cNvPr id="0" name=""/>
        <dsp:cNvSpPr/>
      </dsp:nvSpPr>
      <dsp:spPr>
        <a:xfrm>
          <a:off x="2589639" y="2737014"/>
          <a:ext cx="516917" cy="193452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DAF4E-7F50-4D04-BDA7-2276ABC12C7B}">
      <dsp:nvSpPr>
        <dsp:cNvPr id="0" name=""/>
        <dsp:cNvSpPr/>
      </dsp:nvSpPr>
      <dsp:spPr>
        <a:xfrm>
          <a:off x="3313323" y="2737014"/>
          <a:ext cx="7030075" cy="193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600" kern="1200" dirty="0">
              <a:latin typeface="Gill Sans MT" panose="020B0502020104020203" pitchFamily="34" charset="0"/>
            </a:rPr>
            <a:t>Professional associations, donor-advised funds, giving circles, etc., usually organized to support a specific goal of the individuals involved in the organization (such as scholarships or medical research). </a:t>
          </a:r>
          <a:endParaRPr lang="en-US" sz="2600" kern="1200" dirty="0">
            <a:latin typeface="Gill Sans MT" panose="020B0502020104020203" pitchFamily="34" charset="0"/>
          </a:endParaRPr>
        </a:p>
      </dsp:txBody>
      <dsp:txXfrm>
        <a:off x="3313323" y="2737014"/>
        <a:ext cx="7030075" cy="193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8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0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5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9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8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9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0" r:id="rId6"/>
    <p:sldLayoutId id="2147483726" r:id="rId7"/>
    <p:sldLayoutId id="2147483727" r:id="rId8"/>
    <p:sldLayoutId id="2147483728" r:id="rId9"/>
    <p:sldLayoutId id="2147483729" r:id="rId10"/>
    <p:sldLayoutId id="214748373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70052-1E09-8D0A-2546-A4B0A987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25" y="3822423"/>
            <a:ext cx="3633787" cy="2452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Leveraging University Advancement </a:t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Private Foundation Funding</a:t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LSC 230 2:00-3:00pm</a:t>
            </a:r>
            <a:endParaRPr lang="en-US" dirty="0">
              <a:cs typeface="Calibri Light"/>
            </a:endParaRPr>
          </a:p>
        </p:txBody>
      </p:sp>
      <p:pic>
        <p:nvPicPr>
          <p:cNvPr id="5" name="Picture 4" descr="A colorful triangles on a black background&#10;&#10;Description automatically generated">
            <a:extLst>
              <a:ext uri="{FF2B5EF4-FFF2-40B4-BE49-F238E27FC236}">
                <a16:creationId xmlns:a16="http://schemas.microsoft.com/office/drawing/2014/main" id="{FA560201-24B5-0E24-0763-0C2CD45BF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65" b="14329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CA6F2-1D42-19EF-364A-CFA57140B6F3}"/>
              </a:ext>
            </a:extLst>
          </p:cNvPr>
          <p:cNvSpPr txBox="1"/>
          <p:nvPr/>
        </p:nvSpPr>
        <p:spPr>
          <a:xfrm>
            <a:off x="4064122" y="3822423"/>
            <a:ext cx="8324335" cy="24526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Presenter: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Matthew Bethea, </a:t>
            </a:r>
            <a:r>
              <a:rPr lang="en-US" i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Vice President for University Advancement, University Advancement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Nichole Becker, </a:t>
            </a:r>
            <a:r>
              <a:rPr lang="en-US" i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Development Director – Foundations, University Advancement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i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39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F3283-4314-E9AB-E894-89F4C98E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</a:t>
            </a:r>
          </a:p>
        </p:txBody>
      </p:sp>
      <p:pic>
        <p:nvPicPr>
          <p:cNvPr id="6" name="Content Placeholder 5" descr="A person in a suit smiling&#10;&#10;Description automatically generated">
            <a:extLst>
              <a:ext uri="{FF2B5EF4-FFF2-40B4-BE49-F238E27FC236}">
                <a16:creationId xmlns:a16="http://schemas.microsoft.com/office/drawing/2014/main" id="{347D29C2-F873-DB08-75C7-1BD20F1BFF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7521"/>
            <a:ext cx="5181600" cy="3447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 descr="A person smiling at camera&#10;&#10;Description automatically generated">
            <a:extLst>
              <a:ext uri="{FF2B5EF4-FFF2-40B4-BE49-F238E27FC236}">
                <a16:creationId xmlns:a16="http://schemas.microsoft.com/office/drawing/2014/main" id="{071213EE-C725-1144-580C-A3DDFE9529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25" y="506277"/>
            <a:ext cx="2901298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7A425-DCD3-8564-9CAA-4F5CCAC304EE}"/>
              </a:ext>
            </a:extLst>
          </p:cNvPr>
          <p:cNvSpPr txBox="1"/>
          <p:nvPr/>
        </p:nvSpPr>
        <p:spPr>
          <a:xfrm>
            <a:off x="838199" y="5850234"/>
            <a:ext cx="481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Matthew Bethea</a:t>
            </a:r>
          </a:p>
          <a:p>
            <a:r>
              <a:rPr lang="en-US" dirty="0"/>
              <a:t>Vice President for University Advancement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52B38-9A2E-7027-9569-DA4D7B94C142}"/>
              </a:ext>
            </a:extLst>
          </p:cNvPr>
          <p:cNvSpPr txBox="1"/>
          <p:nvPr/>
        </p:nvSpPr>
        <p:spPr>
          <a:xfrm>
            <a:off x="7286225" y="5129767"/>
            <a:ext cx="451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Nichole Becker</a:t>
            </a:r>
          </a:p>
          <a:p>
            <a:r>
              <a:rPr lang="en-US" dirty="0"/>
              <a:t>Development Director - Foundations</a:t>
            </a:r>
          </a:p>
        </p:txBody>
      </p:sp>
    </p:spTree>
    <p:extLst>
      <p:ext uri="{BB962C8B-B14F-4D97-AF65-F5344CB8AC3E}">
        <p14:creationId xmlns:p14="http://schemas.microsoft.com/office/powerpoint/2010/main" val="124103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B0A8-AD8B-4D50-BD83-380ACCC1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Can We Help?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A11704-8CDD-D170-DA47-90172422B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664923"/>
              </p:ext>
            </p:extLst>
          </p:nvPr>
        </p:nvGraphicFramePr>
        <p:xfrm>
          <a:off x="951737" y="1819109"/>
          <a:ext cx="9600819" cy="486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356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4CFA-9181-2E16-36DE-2F6FE2EA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Philanthropic Grants Explained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48AE24-E88A-47C5-6405-468865581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706646"/>
              </p:ext>
            </p:extLst>
          </p:nvPr>
        </p:nvGraphicFramePr>
        <p:xfrm>
          <a:off x="943297" y="1690688"/>
          <a:ext cx="9774454" cy="508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890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087F-F9AB-7DA0-5E97-018C5B54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Makes Philanthropic Grants?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5DC59E-4DB0-6251-FF7D-591717780D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242420"/>
              </p:ext>
            </p:extLst>
          </p:nvPr>
        </p:nvGraphicFramePr>
        <p:xfrm>
          <a:off x="421167" y="1882761"/>
          <a:ext cx="10348452" cy="471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6785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48D8-2F9E-A2A1-8DBE-EDD07126F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6391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3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4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66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74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81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83" name="Top left">
            <a:extLst>
              <a:ext uri="{FF2B5EF4-FFF2-40B4-BE49-F238E27FC236}">
                <a16:creationId xmlns:a16="http://schemas.microsoft.com/office/drawing/2014/main" id="{465E612B-616F-44E5-A649-F2B268BA3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84" name="Freeform: Shape 40">
              <a:extLst>
                <a:ext uri="{FF2B5EF4-FFF2-40B4-BE49-F238E27FC236}">
                  <a16:creationId xmlns:a16="http://schemas.microsoft.com/office/drawing/2014/main" id="{1EC7E917-E00E-4F17-A6FD-C06E2A0E6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5" name="Freeform: Shape 41">
              <a:extLst>
                <a:ext uri="{FF2B5EF4-FFF2-40B4-BE49-F238E27FC236}">
                  <a16:creationId xmlns:a16="http://schemas.microsoft.com/office/drawing/2014/main" id="{5DC22FD5-AD33-49ED-BA45-6B1575AE9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: Shape 42">
              <a:extLst>
                <a:ext uri="{FF2B5EF4-FFF2-40B4-BE49-F238E27FC236}">
                  <a16:creationId xmlns:a16="http://schemas.microsoft.com/office/drawing/2014/main" id="{3CE6B6BE-6BA0-4FA9-9357-11CF01DD7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: Shape 43">
              <a:extLst>
                <a:ext uri="{FF2B5EF4-FFF2-40B4-BE49-F238E27FC236}">
                  <a16:creationId xmlns:a16="http://schemas.microsoft.com/office/drawing/2014/main" id="{61E614B3-1BDA-44CE-95AD-B376131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: Shape 44">
              <a:extLst>
                <a:ext uri="{FF2B5EF4-FFF2-40B4-BE49-F238E27FC236}">
                  <a16:creationId xmlns:a16="http://schemas.microsoft.com/office/drawing/2014/main" id="{5314DAA0-3957-4D55-A6E3-D3E50D538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: Shape 45">
              <a:extLst>
                <a:ext uri="{FF2B5EF4-FFF2-40B4-BE49-F238E27FC236}">
                  <a16:creationId xmlns:a16="http://schemas.microsoft.com/office/drawing/2014/main" id="{CAF505DE-53C7-4F00-9B3B-FEF811F6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: Shape 46">
              <a:extLst>
                <a:ext uri="{FF2B5EF4-FFF2-40B4-BE49-F238E27FC236}">
                  <a16:creationId xmlns:a16="http://schemas.microsoft.com/office/drawing/2014/main" id="{98F8A569-D303-4FE8-8507-C7FA3E90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: Shape 47">
              <a:extLst>
                <a:ext uri="{FF2B5EF4-FFF2-40B4-BE49-F238E27FC236}">
                  <a16:creationId xmlns:a16="http://schemas.microsoft.com/office/drawing/2014/main" id="{E34BA33D-B77C-4F97-90ED-55051362C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99974C-BF5E-9455-FB16-9BED4EF7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667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 Look Forward to Helping You!</a:t>
            </a:r>
          </a:p>
        </p:txBody>
      </p:sp>
      <p:grpSp>
        <p:nvGrpSpPr>
          <p:cNvPr id="92" name="Bottom Right">
            <a:extLst>
              <a:ext uri="{FF2B5EF4-FFF2-40B4-BE49-F238E27FC236}">
                <a16:creationId xmlns:a16="http://schemas.microsoft.com/office/drawing/2014/main" id="{ADB812D4-854E-4DD6-A613-797C10E75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D97CFE60-FA19-428A-A02C-B541878C9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93" name="Freeform: Shape 52">
                <a:extLst>
                  <a:ext uri="{FF2B5EF4-FFF2-40B4-BE49-F238E27FC236}">
                    <a16:creationId xmlns:a16="http://schemas.microsoft.com/office/drawing/2014/main" id="{0562F5F8-0562-4FE0-B3AD-5E49C1B6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Freeform: Shape 53">
                <a:extLst>
                  <a:ext uri="{FF2B5EF4-FFF2-40B4-BE49-F238E27FC236}">
                    <a16:creationId xmlns:a16="http://schemas.microsoft.com/office/drawing/2014/main" id="{E32D6A65-08E4-4AF8-AEE6-F180D12FBA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Freeform: Shape 54">
                <a:extLst>
                  <a:ext uri="{FF2B5EF4-FFF2-40B4-BE49-F238E27FC236}">
                    <a16:creationId xmlns:a16="http://schemas.microsoft.com/office/drawing/2014/main" id="{BB7FDAC0-E6E6-4AB4-8235-A23232BCC9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Freeform: Shape 55">
                <a:extLst>
                  <a:ext uri="{FF2B5EF4-FFF2-40B4-BE49-F238E27FC236}">
                    <a16:creationId xmlns:a16="http://schemas.microsoft.com/office/drawing/2014/main" id="{ADF11930-DCC4-4A0E-9F9D-68BE14348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: Shape 56">
                <a:extLst>
                  <a:ext uri="{FF2B5EF4-FFF2-40B4-BE49-F238E27FC236}">
                    <a16:creationId xmlns:a16="http://schemas.microsoft.com/office/drawing/2014/main" id="{6D85B5BC-031D-4CF5-9B96-5A3063EA8B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Freeform: Shape 57">
                <a:extLst>
                  <a:ext uri="{FF2B5EF4-FFF2-40B4-BE49-F238E27FC236}">
                    <a16:creationId xmlns:a16="http://schemas.microsoft.com/office/drawing/2014/main" id="{DB23B211-EDE9-44BA-A81A-C5DC3F886D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Freeform: Shape 58">
                <a:extLst>
                  <a:ext uri="{FF2B5EF4-FFF2-40B4-BE49-F238E27FC236}">
                    <a16:creationId xmlns:a16="http://schemas.microsoft.com/office/drawing/2014/main" id="{42C80F66-435F-46CD-BC2E-3EA62444F4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C5A2D0DC-5F34-44DC-9930-8C7B42BFE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FFC5-77CF-3AE2-45B5-D8B0841CE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5172"/>
            <a:ext cx="4972326" cy="2943094"/>
          </a:xfrm>
        </p:spPr>
        <p:txBody>
          <a:bodyPr/>
          <a:lstStyle/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848" b="1" kern="1200">
                <a:solidFill>
                  <a:schemeClr val="accent1"/>
                </a:solidFill>
                <a:latin typeface="Gill Sans MT" panose="020B0502020104020203" pitchFamily="34" charset="0"/>
                <a:ea typeface="+mn-ea"/>
                <a:cs typeface="+mn-cs"/>
              </a:rPr>
              <a:t>Matthew Bethea</a:t>
            </a:r>
          </a:p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136" kern="120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Vice President for University Advancement</a:t>
            </a:r>
          </a:p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136" kern="120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mcb094@shsu.edu</a:t>
            </a:r>
            <a:endParaRPr lang="en-US" sz="240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B8884-9D63-3E4C-D8E5-AFE8B6793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2650" y="2825172"/>
            <a:ext cx="5811150" cy="2943093"/>
          </a:xfrm>
        </p:spPr>
        <p:txBody>
          <a:bodyPr/>
          <a:lstStyle/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848" b="1" kern="1200">
                <a:solidFill>
                  <a:schemeClr val="accent1"/>
                </a:solidFill>
                <a:latin typeface="Gill Sans MT" panose="020B0502020104020203" pitchFamily="34" charset="0"/>
                <a:ea typeface="+mn-ea"/>
                <a:cs typeface="+mn-cs"/>
              </a:rPr>
              <a:t>Nichole Becker</a:t>
            </a:r>
          </a:p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136" kern="120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Development Director – Foundations</a:t>
            </a:r>
          </a:p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136" kern="120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neb023@shsu.edu</a:t>
            </a:r>
            <a:endParaRPr lang="en-US" sz="240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22515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LightSeed_2SEEDS">
      <a:dk1>
        <a:srgbClr val="000000"/>
      </a:dk1>
      <a:lt1>
        <a:srgbClr val="FFFFFF"/>
      </a:lt1>
      <a:dk2>
        <a:srgbClr val="412F24"/>
      </a:dk2>
      <a:lt2>
        <a:srgbClr val="E2E6E8"/>
      </a:lt2>
      <a:accent1>
        <a:srgbClr val="E48B54"/>
      </a:accent1>
      <a:accent2>
        <a:srgbClr val="E97378"/>
      </a:accent2>
      <a:accent3>
        <a:srgbClr val="B9A248"/>
      </a:accent3>
      <a:accent4>
        <a:srgbClr val="43B4A8"/>
      </a:accent4>
      <a:accent5>
        <a:srgbClr val="3CADE0"/>
      </a:accent5>
      <a:accent6>
        <a:srgbClr val="547BE4"/>
      </a:accent6>
      <a:hlink>
        <a:srgbClr val="5A87A2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</TotalTime>
  <Words>318</Words>
  <Application>Microsoft Macintosh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Next LT Pro</vt:lpstr>
      <vt:lpstr>AvenirNext LT Pro Medium</vt:lpstr>
      <vt:lpstr>Gill Sans MT</vt:lpstr>
      <vt:lpstr>Sagona Book</vt:lpstr>
      <vt:lpstr>ExploreVTI</vt:lpstr>
      <vt:lpstr>Leveraging University Advancement  for Private Foundation Funding  LSC 230 2:00-3:00pm</vt:lpstr>
      <vt:lpstr>Meet the Team</vt:lpstr>
      <vt:lpstr>How Can We Help?</vt:lpstr>
      <vt:lpstr>Philanthropic Grants Explained</vt:lpstr>
      <vt:lpstr>Who Makes Philanthropic Grants?</vt:lpstr>
      <vt:lpstr>Questions?</vt:lpstr>
      <vt:lpstr>We Look Forward to Helping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University Advancement  for Private Foundation Funding</dc:title>
  <dc:creator>Becker, Nichole</dc:creator>
  <cp:lastModifiedBy>Cottle, Clayton</cp:lastModifiedBy>
  <cp:revision>13</cp:revision>
  <dcterms:created xsi:type="dcterms:W3CDTF">2023-08-09T19:20:50Z</dcterms:created>
  <dcterms:modified xsi:type="dcterms:W3CDTF">2023-09-19T17:20:07Z</dcterms:modified>
</cp:coreProperties>
</file>